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9" r:id="rId2"/>
    <p:sldId id="311" r:id="rId3"/>
    <p:sldId id="312" r:id="rId4"/>
    <p:sldId id="313" r:id="rId5"/>
    <p:sldId id="314" r:id="rId6"/>
    <p:sldId id="315" r:id="rId7"/>
    <p:sldId id="316" r:id="rId8"/>
    <p:sldId id="317" r:id="rId9"/>
    <p:sldId id="320" r:id="rId10"/>
    <p:sldId id="318" r:id="rId11"/>
    <p:sldId id="321" r:id="rId12"/>
    <p:sldId id="319" r:id="rId13"/>
    <p:sldId id="322" r:id="rId14"/>
    <p:sldId id="323" r:id="rId15"/>
    <p:sldId id="324" r:id="rId16"/>
    <p:sldId id="326" r:id="rId17"/>
    <p:sldId id="325" r:id="rId18"/>
    <p:sldId id="327" r:id="rId19"/>
    <p:sldId id="328" r:id="rId20"/>
    <p:sldId id="329" r:id="rId21"/>
    <p:sldId id="330" r:id="rId22"/>
    <p:sldId id="331" r:id="rId23"/>
    <p:sldId id="332" r:id="rId24"/>
    <p:sldId id="305" r:id="rId25"/>
    <p:sldId id="333" r:id="rId26"/>
    <p:sldId id="334" r:id="rId27"/>
    <p:sldId id="335" r:id="rId28"/>
    <p:sldId id="308" r:id="rId29"/>
    <p:sldId id="336" r:id="rId30"/>
    <p:sldId id="309" r:id="rId31"/>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63" d="100"/>
          <a:sy n="63" d="100"/>
        </p:scale>
        <p:origin x="-120" y="-3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1C8A00-E3D5-4953-9053-36F110E3BA46}" type="datetimeFigureOut">
              <a:rPr lang="pl-PL" smtClean="0"/>
              <a:t>2017-07-12</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8C32A6-F207-4A60-9F45-3B66344C4A8C}" type="slidenum">
              <a:rPr lang="pl-PL" smtClean="0"/>
              <a:t>‹#›</a:t>
            </a:fld>
            <a:endParaRPr lang="pl-PL"/>
          </a:p>
        </p:txBody>
      </p:sp>
    </p:spTree>
    <p:extLst>
      <p:ext uri="{BB962C8B-B14F-4D97-AF65-F5344CB8AC3E}">
        <p14:creationId xmlns:p14="http://schemas.microsoft.com/office/powerpoint/2010/main" val="2733657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a:t>
            </a:fld>
            <a:endParaRPr lang="pl-PL"/>
          </a:p>
        </p:txBody>
      </p:sp>
    </p:spTree>
    <p:extLst>
      <p:ext uri="{BB962C8B-B14F-4D97-AF65-F5344CB8AC3E}">
        <p14:creationId xmlns:p14="http://schemas.microsoft.com/office/powerpoint/2010/main" val="1913502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10</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11</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12</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13</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14</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15</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16</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17</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18</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19</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20</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21</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22</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23</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24</a:t>
            </a:fld>
            <a:endParaRPr lang="pl-PL"/>
          </a:p>
        </p:txBody>
      </p:sp>
    </p:spTree>
    <p:extLst>
      <p:ext uri="{BB962C8B-B14F-4D97-AF65-F5344CB8AC3E}">
        <p14:creationId xmlns:p14="http://schemas.microsoft.com/office/powerpoint/2010/main" val="17806789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25</a:t>
            </a:fld>
            <a:endParaRPr lang="pl-PL"/>
          </a:p>
        </p:txBody>
      </p:sp>
    </p:spTree>
    <p:extLst>
      <p:ext uri="{BB962C8B-B14F-4D97-AF65-F5344CB8AC3E}">
        <p14:creationId xmlns:p14="http://schemas.microsoft.com/office/powerpoint/2010/main" val="17806789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26</a:t>
            </a:fld>
            <a:endParaRPr lang="pl-PL"/>
          </a:p>
        </p:txBody>
      </p:sp>
    </p:spTree>
    <p:extLst>
      <p:ext uri="{BB962C8B-B14F-4D97-AF65-F5344CB8AC3E}">
        <p14:creationId xmlns:p14="http://schemas.microsoft.com/office/powerpoint/2010/main" val="17806789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27</a:t>
            </a:fld>
            <a:endParaRPr lang="pl-PL"/>
          </a:p>
        </p:txBody>
      </p:sp>
    </p:spTree>
    <p:extLst>
      <p:ext uri="{BB962C8B-B14F-4D97-AF65-F5344CB8AC3E}">
        <p14:creationId xmlns:p14="http://schemas.microsoft.com/office/powerpoint/2010/main" val="17806789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28</a:t>
            </a:fld>
            <a:endParaRPr lang="pl-PL"/>
          </a:p>
        </p:txBody>
      </p:sp>
    </p:spTree>
    <p:extLst>
      <p:ext uri="{BB962C8B-B14F-4D97-AF65-F5344CB8AC3E}">
        <p14:creationId xmlns:p14="http://schemas.microsoft.com/office/powerpoint/2010/main" val="36982025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29</a:t>
            </a:fld>
            <a:endParaRPr lang="pl-PL"/>
          </a:p>
        </p:txBody>
      </p:sp>
    </p:spTree>
    <p:extLst>
      <p:ext uri="{BB962C8B-B14F-4D97-AF65-F5344CB8AC3E}">
        <p14:creationId xmlns:p14="http://schemas.microsoft.com/office/powerpoint/2010/main" val="3698202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3</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30</a:t>
            </a:fld>
            <a:endParaRPr lang="pl-PL"/>
          </a:p>
        </p:txBody>
      </p:sp>
    </p:spTree>
    <p:extLst>
      <p:ext uri="{BB962C8B-B14F-4D97-AF65-F5344CB8AC3E}">
        <p14:creationId xmlns:p14="http://schemas.microsoft.com/office/powerpoint/2010/main" val="3844760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4</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5</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6</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7</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8</a:t>
            </a:fld>
            <a:endParaRPr lang="pl-PL"/>
          </a:p>
        </p:txBody>
      </p:sp>
    </p:spTree>
    <p:extLst>
      <p:ext uri="{BB962C8B-B14F-4D97-AF65-F5344CB8AC3E}">
        <p14:creationId xmlns:p14="http://schemas.microsoft.com/office/powerpoint/2010/main" val="2828111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88C32A6-F207-4A60-9F45-3B66344C4A8C}" type="slidenum">
              <a:rPr lang="pl-PL" smtClean="0"/>
              <a:t>9</a:t>
            </a:fld>
            <a:endParaRPr lang="pl-PL"/>
          </a:p>
        </p:txBody>
      </p:sp>
    </p:spTree>
    <p:extLst>
      <p:ext uri="{BB962C8B-B14F-4D97-AF65-F5344CB8AC3E}">
        <p14:creationId xmlns:p14="http://schemas.microsoft.com/office/powerpoint/2010/main" val="2828111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B1CF38A6-E615-42A3-81A3-7A62A9E9C268}" type="datetimeFigureOut">
              <a:rPr lang="pl-PL" smtClean="0"/>
              <a:t>2017-07-12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2762288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B1CF38A6-E615-42A3-81A3-7A62A9E9C268}" type="datetimeFigureOut">
              <a:rPr lang="pl-PL" smtClean="0"/>
              <a:t>2017-07-12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171780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B1CF38A6-E615-42A3-81A3-7A62A9E9C268}" type="datetimeFigureOut">
              <a:rPr lang="pl-PL" smtClean="0"/>
              <a:t>2017-07-12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327014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B1CF38A6-E615-42A3-81A3-7A62A9E9C268}" type="datetimeFigureOut">
              <a:rPr lang="pl-PL" smtClean="0"/>
              <a:t>2017-07-12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329757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B1CF38A6-E615-42A3-81A3-7A62A9E9C268}" type="datetimeFigureOut">
              <a:rPr lang="pl-PL" smtClean="0"/>
              <a:t>2017-07-12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324183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B1CF38A6-E615-42A3-81A3-7A62A9E9C268}" type="datetimeFigureOut">
              <a:rPr lang="pl-PL" smtClean="0"/>
              <a:t>2017-07-12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3281219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B1CF38A6-E615-42A3-81A3-7A62A9E9C268}" type="datetimeFigureOut">
              <a:rPr lang="pl-PL" smtClean="0"/>
              <a:t>2017-07-12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3900357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B1CF38A6-E615-42A3-81A3-7A62A9E9C268}" type="datetimeFigureOut">
              <a:rPr lang="pl-PL" smtClean="0"/>
              <a:t>2017-07-12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2242231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B1CF38A6-E615-42A3-81A3-7A62A9E9C268}" type="datetimeFigureOut">
              <a:rPr lang="pl-PL" smtClean="0"/>
              <a:t>2017-07-12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2594276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B1CF38A6-E615-42A3-81A3-7A62A9E9C268}" type="datetimeFigureOut">
              <a:rPr lang="pl-PL" smtClean="0"/>
              <a:t>2017-07-12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4094817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B1CF38A6-E615-42A3-81A3-7A62A9E9C268}" type="datetimeFigureOut">
              <a:rPr lang="pl-PL" smtClean="0"/>
              <a:t>2017-07-12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3131F6D-9659-4957-9BA3-F474499073CD}" type="slidenum">
              <a:rPr lang="pl-PL" smtClean="0"/>
              <a:t>‹#›</a:t>
            </a:fld>
            <a:endParaRPr lang="pl-PL"/>
          </a:p>
        </p:txBody>
      </p:sp>
    </p:spTree>
    <p:extLst>
      <p:ext uri="{BB962C8B-B14F-4D97-AF65-F5344CB8AC3E}">
        <p14:creationId xmlns:p14="http://schemas.microsoft.com/office/powerpoint/2010/main" val="1927141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F38A6-E615-42A3-81A3-7A62A9E9C268}" type="datetimeFigureOut">
              <a:rPr lang="pl-PL" smtClean="0"/>
              <a:t>2017-07-12</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131F6D-9659-4957-9BA3-F474499073CD}" type="slidenum">
              <a:rPr lang="pl-PL" smtClean="0"/>
              <a:t>‹#›</a:t>
            </a:fld>
            <a:endParaRPr lang="pl-PL"/>
          </a:p>
        </p:txBody>
      </p:sp>
    </p:spTree>
    <p:extLst>
      <p:ext uri="{BB962C8B-B14F-4D97-AF65-F5344CB8AC3E}">
        <p14:creationId xmlns:p14="http://schemas.microsoft.com/office/powerpoint/2010/main" val="1762374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3" Type="http://schemas.openxmlformats.org/officeDocument/2006/relationships/hyperlink" Target="http://www.arimr.gov.pl/" TargetMode="External"/><Relationship Id="rId7"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hyperlink" Target="http://www.mojregion.eu/" TargetMode="External"/><Relationship Id="rId4" Type="http://schemas.openxmlformats.org/officeDocument/2006/relationships/hyperlink" Target="http://trzydoliny.e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630679" y="1234342"/>
            <a:ext cx="9845041" cy="4480658"/>
          </a:xfrm>
        </p:spPr>
        <p:txBody>
          <a:bodyPr>
            <a:noAutofit/>
          </a:bodyPr>
          <a:lstStyle/>
          <a:p>
            <a:r>
              <a:rPr lang="pl-PL" sz="3600" b="1" dirty="0">
                <a:latin typeface="Century Gothic" panose="020B0502020202020204" pitchFamily="34" charset="0"/>
              </a:rPr>
              <a:t>S</a:t>
            </a:r>
            <a:r>
              <a:rPr lang="pl-PL" sz="3600" b="1" dirty="0" smtClean="0">
                <a:latin typeface="Century Gothic" panose="020B0502020202020204" pitchFamily="34" charset="0"/>
              </a:rPr>
              <a:t>zkolenie dla potencjalnych beneficjentów ostatecznych</a:t>
            </a:r>
            <a:br>
              <a:rPr lang="pl-PL" sz="3600" b="1" dirty="0" smtClean="0">
                <a:latin typeface="Century Gothic" panose="020B0502020202020204" pitchFamily="34" charset="0"/>
              </a:rPr>
            </a:br>
            <a:r>
              <a:rPr lang="pl-PL" sz="3200" b="1" dirty="0" smtClean="0">
                <a:latin typeface="Century Gothic" panose="020B0502020202020204" pitchFamily="34" charset="0"/>
              </a:rPr>
              <a:t/>
            </a:r>
            <a:br>
              <a:rPr lang="pl-PL" sz="3200" b="1" dirty="0" smtClean="0">
                <a:latin typeface="Century Gothic" panose="020B0502020202020204" pitchFamily="34" charset="0"/>
              </a:rPr>
            </a:br>
            <a:r>
              <a:rPr lang="pl-PL" sz="3600" b="1" dirty="0" smtClean="0">
                <a:latin typeface="Century Gothic" panose="020B0502020202020204" pitchFamily="34" charset="0"/>
              </a:rPr>
              <a:t>     „Zakładania działalności gospodarczej”</a:t>
            </a:r>
            <a:br>
              <a:rPr lang="pl-PL" sz="3600" b="1" dirty="0" smtClean="0">
                <a:latin typeface="Century Gothic" panose="020B0502020202020204" pitchFamily="34" charset="0"/>
              </a:rPr>
            </a:br>
            <a:r>
              <a:rPr lang="pl-PL" sz="3200" b="1" dirty="0" smtClean="0">
                <a:latin typeface="Century Gothic" panose="020B0502020202020204" pitchFamily="34" charset="0"/>
              </a:rPr>
              <a:t/>
            </a:r>
            <a:br>
              <a:rPr lang="pl-PL" sz="3200" b="1" dirty="0" smtClean="0">
                <a:latin typeface="Century Gothic" panose="020B0502020202020204" pitchFamily="34" charset="0"/>
              </a:rPr>
            </a:br>
            <a:r>
              <a:rPr lang="pl-PL" sz="3600" b="1" dirty="0" smtClean="0">
                <a:latin typeface="Century Gothic" panose="020B0502020202020204" pitchFamily="34" charset="0"/>
              </a:rPr>
              <a:t> „Rozwijania działalności gospodarczej” </a:t>
            </a:r>
            <a:r>
              <a:rPr lang="pl-PL" sz="3200" b="1" dirty="0" smtClean="0">
                <a:latin typeface="Century Gothic" panose="020B0502020202020204" pitchFamily="34" charset="0"/>
              </a:rPr>
              <a:t/>
            </a:r>
            <a:br>
              <a:rPr lang="pl-PL" sz="3200" b="1" dirty="0" smtClean="0">
                <a:latin typeface="Century Gothic" panose="020B0502020202020204" pitchFamily="34" charset="0"/>
              </a:rPr>
            </a:br>
            <a:endParaRPr lang="pl-PL" sz="3200" b="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187617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3999" y="1539241"/>
            <a:ext cx="9144000" cy="4458436"/>
          </a:xfrm>
        </p:spPr>
        <p:txBody>
          <a:bodyPr>
            <a:noAutofit/>
          </a:bodyPr>
          <a:lstStyle/>
          <a:p>
            <a:pPr algn="l">
              <a:lnSpc>
                <a:spcPct val="150000"/>
              </a:lnSpc>
              <a:spcBef>
                <a:spcPts val="1200"/>
              </a:spcBef>
            </a:pPr>
            <a:r>
              <a:rPr lang="pl-PL" sz="2400" b="1" dirty="0">
                <a:latin typeface="Century Gothic" panose="020B0502020202020204" pitchFamily="34" charset="0"/>
              </a:rPr>
              <a:t>2</a:t>
            </a:r>
            <a:r>
              <a:rPr lang="pl-PL" sz="2400" b="1" dirty="0" smtClean="0">
                <a:latin typeface="Century Gothic" panose="020B0502020202020204" pitchFamily="34" charset="0"/>
              </a:rPr>
              <a:t>. Zakres operacji zakłada zastosowanie rozwiązań korzystnych dla środowiska naturalnego.</a:t>
            </a:r>
            <a:br>
              <a:rPr lang="pl-PL" sz="2400" b="1" dirty="0" smtClean="0">
                <a:latin typeface="Century Gothic" panose="020B0502020202020204" pitchFamily="34" charset="0"/>
              </a:rPr>
            </a:br>
            <a:r>
              <a:rPr lang="pl-PL" sz="2400" i="1" u="sng" dirty="0" smtClean="0">
                <a:latin typeface="Century Gothic" panose="020B0502020202020204" pitchFamily="34" charset="0"/>
              </a:rPr>
              <a:t>Operacja zakłada zastosowanie rozwiązań korzystnych dla środowiska naturalnego, </a:t>
            </a:r>
            <a:r>
              <a:rPr lang="pl-PL" sz="2400" i="1" dirty="0" smtClean="0">
                <a:latin typeface="Century Gothic" panose="020B0502020202020204" pitchFamily="34" charset="0"/>
              </a:rPr>
              <a:t>wartościowy udział elementów wpływających na ochronę środowiska stanowi</a:t>
            </a:r>
            <a:br>
              <a:rPr lang="pl-PL" sz="2400" i="1" dirty="0" smtClean="0">
                <a:latin typeface="Century Gothic" panose="020B0502020202020204" pitchFamily="34" charset="0"/>
              </a:rPr>
            </a:br>
            <a:r>
              <a:rPr lang="pl-PL" sz="2400" i="1" dirty="0" smtClean="0">
                <a:latin typeface="Century Gothic" panose="020B0502020202020204" pitchFamily="34" charset="0"/>
              </a:rPr>
              <a:t>1) 10% kosztów kwalifikowanych – 5pkt.</a:t>
            </a:r>
            <a:br>
              <a:rPr lang="pl-PL" sz="2400" i="1" dirty="0" smtClean="0">
                <a:latin typeface="Century Gothic" panose="020B0502020202020204" pitchFamily="34" charset="0"/>
              </a:rPr>
            </a:br>
            <a:r>
              <a:rPr lang="pl-PL" sz="2400" i="1" dirty="0" smtClean="0">
                <a:latin typeface="Century Gothic" panose="020B0502020202020204" pitchFamily="34" charset="0"/>
              </a:rPr>
              <a:t>2) 5% kosztów kwalifikowanych – 2pkt.</a:t>
            </a:r>
            <a:br>
              <a:rPr lang="pl-PL" sz="2400" i="1" dirty="0" smtClean="0">
                <a:latin typeface="Century Gothic" panose="020B0502020202020204" pitchFamily="34" charset="0"/>
              </a:rPr>
            </a:br>
            <a:r>
              <a:rPr lang="pl-PL" sz="2400" i="1" dirty="0" smtClean="0">
                <a:latin typeface="Century Gothic" panose="020B0502020202020204" pitchFamily="34" charset="0"/>
              </a:rPr>
              <a:t>4) do 5% kosztów kwalifikowanych – 0pkt.</a:t>
            </a:r>
            <a:endParaRPr lang="pl-PL" sz="2400"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504489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3999" y="2499360"/>
            <a:ext cx="9144000" cy="3078480"/>
          </a:xfrm>
        </p:spPr>
        <p:txBody>
          <a:bodyPr>
            <a:noAutofit/>
          </a:bodyPr>
          <a:lstStyle/>
          <a:p>
            <a:pPr algn="just"/>
            <a:r>
              <a:rPr lang="pl-PL" sz="2800" dirty="0" smtClean="0"/>
              <a:t>Ocenie podlega zakres realizacji operacji z uwzględnieniem rozwiązań ekologicznych. Wpływ operacji na kryterium uważa się za spełniony, gdy charakter rozpoczynanej w ramach operacji działalności, sposób organizacji lub stosowana technologia, ma bezpośredni związek (przełożenie) na ochronę środowiska lub zapobieganie zmianą klimatu.</a:t>
            </a:r>
            <a:br>
              <a:rPr lang="pl-PL" sz="2800" dirty="0" smtClean="0"/>
            </a:br>
            <a:r>
              <a:rPr lang="pl-PL" sz="2800" dirty="0" smtClean="0"/>
              <a:t>Rozwiązanie korzystne dla środowiska to rozwiązanie dzięki któremu można ograniczyć lub wyeliminować zanieczyszczenie gleby, wody, powietrza.</a:t>
            </a:r>
            <a:endParaRPr lang="pl-PL" sz="2800"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11806738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706879" y="1935480"/>
            <a:ext cx="9144000" cy="3794760"/>
          </a:xfrm>
        </p:spPr>
        <p:txBody>
          <a:bodyPr>
            <a:noAutofit/>
          </a:bodyPr>
          <a:lstStyle/>
          <a:p>
            <a:pPr algn="l">
              <a:lnSpc>
                <a:spcPct val="150000"/>
              </a:lnSpc>
              <a:spcBef>
                <a:spcPts val="1200"/>
              </a:spcBef>
            </a:pPr>
            <a:r>
              <a:rPr lang="pl-PL" sz="2400" b="1" dirty="0" smtClean="0">
                <a:latin typeface="Century Gothic" panose="020B0502020202020204" pitchFamily="34" charset="0"/>
              </a:rPr>
              <a:t>3. Operacja ma charakter innowacyjny.</a:t>
            </a:r>
            <a:br>
              <a:rPr lang="pl-PL" sz="2400" b="1" dirty="0" smtClean="0">
                <a:latin typeface="Century Gothic" panose="020B0502020202020204" pitchFamily="34" charset="0"/>
              </a:rPr>
            </a:br>
            <a:r>
              <a:rPr lang="pl-PL" sz="2400" b="1" dirty="0" smtClean="0">
                <a:latin typeface="Century Gothic" panose="020B0502020202020204" pitchFamily="34" charset="0"/>
              </a:rPr>
              <a:t/>
            </a:r>
            <a:br>
              <a:rPr lang="pl-PL" sz="2400" b="1" dirty="0" smtClean="0">
                <a:latin typeface="Century Gothic" panose="020B0502020202020204" pitchFamily="34" charset="0"/>
              </a:rPr>
            </a:br>
            <a:r>
              <a:rPr lang="pl-PL" sz="2400" i="1" u="sng" dirty="0" smtClean="0">
                <a:latin typeface="Century Gothic" panose="020B0502020202020204" pitchFamily="34" charset="0"/>
              </a:rPr>
              <a:t>Operacja jest innowacyjna:</a:t>
            </a:r>
            <a:r>
              <a:rPr lang="pl-PL" sz="2400" i="1" dirty="0" smtClean="0">
                <a:latin typeface="Century Gothic" panose="020B0502020202020204" pitchFamily="34" charset="0"/>
              </a:rPr>
              <a:t/>
            </a:r>
            <a:br>
              <a:rPr lang="pl-PL" sz="2400" i="1" dirty="0" smtClean="0">
                <a:latin typeface="Century Gothic" panose="020B0502020202020204" pitchFamily="34" charset="0"/>
              </a:rPr>
            </a:br>
            <a:r>
              <a:rPr lang="pl-PL" sz="2400" b="1" i="1" dirty="0" smtClean="0">
                <a:latin typeface="Century Gothic" panose="020B0502020202020204" pitchFamily="34" charset="0"/>
              </a:rPr>
              <a:t>1) w skali ponadlokalnej (obszar LGD)– 10pkt.</a:t>
            </a:r>
            <a:br>
              <a:rPr lang="pl-PL" sz="2400" b="1" i="1" dirty="0" smtClean="0">
                <a:latin typeface="Century Gothic" panose="020B0502020202020204" pitchFamily="34" charset="0"/>
              </a:rPr>
            </a:br>
            <a:r>
              <a:rPr lang="pl-PL" sz="2400" b="1" i="1" dirty="0" smtClean="0">
                <a:latin typeface="Century Gothic" panose="020B0502020202020204" pitchFamily="34" charset="0"/>
              </a:rPr>
              <a:t>2) w skali lokalnej  – 5pkt.</a:t>
            </a:r>
            <a:br>
              <a:rPr lang="pl-PL" sz="2400" b="1" i="1" dirty="0" smtClean="0">
                <a:latin typeface="Century Gothic" panose="020B0502020202020204" pitchFamily="34" charset="0"/>
              </a:rPr>
            </a:br>
            <a:r>
              <a:rPr lang="pl-PL" sz="2400" b="1" i="1" dirty="0" smtClean="0">
                <a:latin typeface="Century Gothic" panose="020B0502020202020204" pitchFamily="34" charset="0"/>
              </a:rPr>
              <a:t>4) operacja nie jest innowacyjna – 0pkt.</a:t>
            </a:r>
            <a:br>
              <a:rPr lang="pl-PL" sz="2400" b="1" i="1" dirty="0" smtClean="0">
                <a:latin typeface="Century Gothic" panose="020B0502020202020204" pitchFamily="34" charset="0"/>
              </a:rPr>
            </a:br>
            <a:endParaRPr lang="pl-PL" sz="2400" b="1"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2547826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706879" y="1935479"/>
            <a:ext cx="9144000" cy="3657601"/>
          </a:xfrm>
        </p:spPr>
        <p:txBody>
          <a:bodyPr>
            <a:noAutofit/>
          </a:bodyPr>
          <a:lstStyle/>
          <a:p>
            <a:pPr algn="l"/>
            <a:r>
              <a:rPr lang="pl-PL" sz="2400" dirty="0" smtClean="0">
                <a:latin typeface="Century Gothic" panose="020B0502020202020204" pitchFamily="34" charset="0"/>
              </a:rPr>
              <a:t>Ocenie podlega innowacyjność operacji, polegająca na:</a:t>
            </a:r>
            <a:br>
              <a:rPr lang="pl-PL" sz="2400" dirty="0" smtClean="0">
                <a:latin typeface="Century Gothic" panose="020B0502020202020204" pitchFamily="34" charset="0"/>
              </a:rPr>
            </a:br>
            <a:r>
              <a:rPr lang="pl-PL" sz="2400" dirty="0" smtClean="0">
                <a:latin typeface="Century Gothic" panose="020B0502020202020204" pitchFamily="34" charset="0"/>
              </a:rPr>
              <a:t>- wytworzeniu nowej usługi lub produktu, dotychczas nie oferowanego/produkowanego na obszarze LGD</a:t>
            </a:r>
            <a:br>
              <a:rPr lang="pl-PL" sz="2400" dirty="0" smtClean="0">
                <a:latin typeface="Century Gothic" panose="020B0502020202020204" pitchFamily="34" charset="0"/>
              </a:rPr>
            </a:br>
            <a:r>
              <a:rPr lang="pl-PL" sz="2400" dirty="0" smtClean="0">
                <a:latin typeface="Century Gothic" panose="020B0502020202020204" pitchFamily="34" charset="0"/>
              </a:rPr>
              <a:t>-zastosowaniu nowych sposobów organizacji lub zarządzania, wcześniej nie stosowanych na obszarze LGD,</a:t>
            </a:r>
            <a:br>
              <a:rPr lang="pl-PL" sz="2400" dirty="0" smtClean="0">
                <a:latin typeface="Century Gothic" panose="020B0502020202020204" pitchFamily="34" charset="0"/>
              </a:rPr>
            </a:br>
            <a:r>
              <a:rPr lang="pl-PL" sz="2400" dirty="0" smtClean="0">
                <a:latin typeface="Century Gothic" panose="020B0502020202020204" pitchFamily="34" charset="0"/>
              </a:rPr>
              <a:t>-zrealizowaniu inwestycji, jakiej dotychczas nie było na obszarze LGD,</a:t>
            </a:r>
            <a:br>
              <a:rPr lang="pl-PL" sz="2400" dirty="0" smtClean="0">
                <a:latin typeface="Century Gothic" panose="020B0502020202020204" pitchFamily="34" charset="0"/>
              </a:rPr>
            </a:br>
            <a:r>
              <a:rPr lang="pl-PL" sz="2400" dirty="0" smtClean="0">
                <a:latin typeface="Century Gothic" panose="020B0502020202020204" pitchFamily="34" charset="0"/>
              </a:rPr>
              <a:t>-nowatorskim wykorzystaniu lokalnych zasobów i surowców, dotychczas nie stosowanym na obszarze LGD,</a:t>
            </a:r>
            <a:br>
              <a:rPr lang="pl-PL" sz="2400" dirty="0" smtClean="0">
                <a:latin typeface="Century Gothic" panose="020B0502020202020204" pitchFamily="34" charset="0"/>
              </a:rPr>
            </a:br>
            <a:r>
              <a:rPr lang="pl-PL" sz="2400" dirty="0" smtClean="0">
                <a:latin typeface="Century Gothic" panose="020B0502020202020204" pitchFamily="34" charset="0"/>
              </a:rPr>
              <a:t>- wykorzystaniu nowoczesnych technik informacyjno-komunikacyjnych</a:t>
            </a:r>
            <a:endParaRPr lang="pl-PL" sz="2400"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21647358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706879" y="1341023"/>
            <a:ext cx="9144000" cy="4656654"/>
          </a:xfrm>
        </p:spPr>
        <p:txBody>
          <a:bodyPr>
            <a:noAutofit/>
          </a:bodyPr>
          <a:lstStyle/>
          <a:p>
            <a:pPr algn="l">
              <a:lnSpc>
                <a:spcPct val="150000"/>
              </a:lnSpc>
            </a:pPr>
            <a:r>
              <a:rPr lang="pl-PL" sz="2800" b="1" dirty="0" smtClean="0">
                <a:latin typeface="Century Gothic" panose="020B0502020202020204" pitchFamily="34" charset="0"/>
              </a:rPr>
              <a:t>4. Realizacja operacji zakłada utworzenie dodatkowych miejsc pracy ponad wymagane minimum (gdzie minimum to: jeden nowy etat w przeliczeniu na pełne etaty średnioroczne dla rozwijania działalności; samozatrudnienie lub minimum jeden nowy etat dla podejmowania działalności) .</a:t>
            </a:r>
            <a:endParaRPr lang="pl-PL" sz="2800"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1393291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706879" y="1935479"/>
            <a:ext cx="9144000" cy="3794761"/>
          </a:xfrm>
        </p:spPr>
        <p:txBody>
          <a:bodyPr>
            <a:noAutofit/>
          </a:bodyPr>
          <a:lstStyle/>
          <a:p>
            <a:pPr algn="l">
              <a:lnSpc>
                <a:spcPct val="150000"/>
              </a:lnSpc>
            </a:pPr>
            <a:r>
              <a:rPr lang="pl-PL" sz="2800" i="1" u="sng" dirty="0">
                <a:latin typeface="Century Gothic" panose="020B0502020202020204" pitchFamily="34" charset="0"/>
              </a:rPr>
              <a:t>Operacja zakłada utworzenie</a:t>
            </a:r>
            <a:r>
              <a:rPr lang="pl-PL" sz="2800" i="1" u="sng" dirty="0" smtClean="0">
                <a:latin typeface="Century Gothic" panose="020B0502020202020204" pitchFamily="34" charset="0"/>
              </a:rPr>
              <a:t>:</a:t>
            </a:r>
            <a:br>
              <a:rPr lang="pl-PL" sz="2800" i="1" u="sng" dirty="0" smtClean="0">
                <a:latin typeface="Century Gothic" panose="020B0502020202020204" pitchFamily="34" charset="0"/>
              </a:rPr>
            </a:br>
            <a:r>
              <a:rPr lang="pl-PL" sz="2800" i="1" dirty="0">
                <a:latin typeface="Century Gothic" panose="020B0502020202020204" pitchFamily="34" charset="0"/>
              </a:rPr>
              <a:t/>
            </a:r>
            <a:br>
              <a:rPr lang="pl-PL" sz="2800" i="1" dirty="0">
                <a:latin typeface="Century Gothic" panose="020B0502020202020204" pitchFamily="34" charset="0"/>
              </a:rPr>
            </a:br>
            <a:r>
              <a:rPr lang="pl-PL" sz="2800" b="1" i="1" dirty="0">
                <a:latin typeface="Century Gothic" panose="020B0502020202020204" pitchFamily="34" charset="0"/>
              </a:rPr>
              <a:t>1) trzech lub więcej miejsc pracy – 20pkt.</a:t>
            </a:r>
            <a:br>
              <a:rPr lang="pl-PL" sz="2800" b="1" i="1" dirty="0">
                <a:latin typeface="Century Gothic" panose="020B0502020202020204" pitchFamily="34" charset="0"/>
              </a:rPr>
            </a:br>
            <a:r>
              <a:rPr lang="pl-PL" sz="2800" b="1" i="1" dirty="0">
                <a:latin typeface="Century Gothic" panose="020B0502020202020204" pitchFamily="34" charset="0"/>
              </a:rPr>
              <a:t>2) dwóch miejsc pracy  – 10pkt.</a:t>
            </a:r>
            <a:br>
              <a:rPr lang="pl-PL" sz="2800" b="1" i="1" dirty="0">
                <a:latin typeface="Century Gothic" panose="020B0502020202020204" pitchFamily="34" charset="0"/>
              </a:rPr>
            </a:br>
            <a:r>
              <a:rPr lang="pl-PL" sz="2800" b="1" i="1" dirty="0">
                <a:latin typeface="Century Gothic" panose="020B0502020202020204" pitchFamily="34" charset="0"/>
              </a:rPr>
              <a:t>4) jednego miejsca pracy – 5pkt.</a:t>
            </a:r>
            <a:br>
              <a:rPr lang="pl-PL" sz="2800" b="1" i="1" dirty="0">
                <a:latin typeface="Century Gothic" panose="020B0502020202020204" pitchFamily="34" charset="0"/>
              </a:rPr>
            </a:br>
            <a:r>
              <a:rPr lang="pl-PL" sz="2800" b="1" i="1" dirty="0">
                <a:latin typeface="Century Gothic" panose="020B0502020202020204" pitchFamily="34" charset="0"/>
              </a:rPr>
              <a:t>5) żadnego miejsca pracy – 0pkt</a:t>
            </a:r>
            <a:r>
              <a:rPr lang="pl-PL" sz="2800" b="1" i="1" dirty="0" smtClean="0">
                <a:latin typeface="Century Gothic" panose="020B0502020202020204" pitchFamily="34" charset="0"/>
              </a:rPr>
              <a:t>.</a:t>
            </a:r>
            <a:endParaRPr lang="pl-PL" sz="2800" b="1"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271824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706879" y="1447801"/>
            <a:ext cx="9144000" cy="4114799"/>
          </a:xfrm>
        </p:spPr>
        <p:txBody>
          <a:bodyPr>
            <a:noAutofit/>
          </a:bodyPr>
          <a:lstStyle/>
          <a:p>
            <a:pPr algn="l">
              <a:lnSpc>
                <a:spcPct val="150000"/>
              </a:lnSpc>
            </a:pPr>
            <a:r>
              <a:rPr lang="pl-PL" sz="2400" dirty="0"/>
              <a:t>Ocenie podlega, czy zakres operacji przewiduje utworzenie co najmniej jednego miejsca pracy lub samozatrudnienie w przypadku podejmowania działalności, w przeliczeniu na pełne etaty średnioroczne i utrzymanie go przez okres co najmniej: </a:t>
            </a:r>
            <a:br>
              <a:rPr lang="pl-PL" sz="2400" dirty="0"/>
            </a:br>
            <a:r>
              <a:rPr lang="pl-PL" sz="2400" dirty="0"/>
              <a:t>- 3 lat od momentu wypłaty płatności końcowej w przypadku rozwijania działalności gospodarczej,</a:t>
            </a:r>
            <a:br>
              <a:rPr lang="pl-PL" sz="2400" dirty="0"/>
            </a:br>
            <a:r>
              <a:rPr lang="pl-PL" sz="2400" dirty="0"/>
              <a:t>- 2 lata w przypadku podejmowania działalności gospodarczej.</a:t>
            </a:r>
            <a:endParaRPr lang="pl-PL" sz="2400"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0609367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706879" y="1341022"/>
            <a:ext cx="9144000" cy="4526377"/>
          </a:xfrm>
        </p:spPr>
        <p:txBody>
          <a:bodyPr>
            <a:noAutofit/>
          </a:bodyPr>
          <a:lstStyle/>
          <a:p>
            <a:pPr algn="l">
              <a:lnSpc>
                <a:spcPct val="150000"/>
              </a:lnSpc>
            </a:pPr>
            <a:r>
              <a:rPr lang="pl-PL" sz="2800" b="1" dirty="0" smtClean="0">
                <a:latin typeface="Century Gothic" panose="020B0502020202020204" pitchFamily="34" charset="0"/>
              </a:rPr>
              <a:t>5. Wnioskodawca posiada doświadczenie w realizacji projektów dofinansowanych ze środków zewnętrznych.</a:t>
            </a:r>
            <a:r>
              <a:rPr lang="pl-PL" sz="2800" b="1" dirty="0">
                <a:latin typeface="Century Gothic" panose="020B0502020202020204" pitchFamily="34" charset="0"/>
              </a:rPr>
              <a:t/>
            </a:r>
            <a:br>
              <a:rPr lang="pl-PL" sz="2800" b="1" dirty="0">
                <a:latin typeface="Century Gothic" panose="020B0502020202020204" pitchFamily="34" charset="0"/>
              </a:rPr>
            </a:br>
            <a:r>
              <a:rPr lang="pl-PL" sz="2800" b="1" dirty="0" smtClean="0">
                <a:latin typeface="Century Gothic" panose="020B0502020202020204" pitchFamily="34" charset="0"/>
              </a:rPr>
              <a:t/>
            </a:r>
            <a:br>
              <a:rPr lang="pl-PL" sz="2800" b="1" dirty="0" smtClean="0">
                <a:latin typeface="Century Gothic" panose="020B0502020202020204" pitchFamily="34" charset="0"/>
              </a:rPr>
            </a:br>
            <a:r>
              <a:rPr lang="pl-PL" sz="2400" i="1" u="sng" dirty="0" smtClean="0">
                <a:latin typeface="Century Gothic" panose="020B0502020202020204" pitchFamily="34" charset="0"/>
              </a:rPr>
              <a:t>Wnioskodawca posiada doświadczenie w realizacji:</a:t>
            </a:r>
            <a:r>
              <a:rPr lang="pl-PL" sz="2400" i="1" dirty="0">
                <a:latin typeface="Century Gothic" panose="020B0502020202020204" pitchFamily="34" charset="0"/>
              </a:rPr>
              <a:t/>
            </a:r>
            <a:br>
              <a:rPr lang="pl-PL" sz="2400" i="1" dirty="0">
                <a:latin typeface="Century Gothic" panose="020B0502020202020204" pitchFamily="34" charset="0"/>
              </a:rPr>
            </a:br>
            <a:r>
              <a:rPr lang="pl-PL" sz="2400" b="1" i="1" dirty="0">
                <a:latin typeface="Century Gothic" panose="020B0502020202020204" pitchFamily="34" charset="0"/>
              </a:rPr>
              <a:t>1) </a:t>
            </a:r>
            <a:r>
              <a:rPr lang="pl-PL" sz="2400" b="1" i="1" dirty="0" smtClean="0">
                <a:latin typeface="Century Gothic" panose="020B0502020202020204" pitchFamily="34" charset="0"/>
              </a:rPr>
              <a:t>dwóch lub więcej projektów – 5pkt</a:t>
            </a:r>
            <a:r>
              <a:rPr lang="pl-PL" sz="2400" b="1" i="1" dirty="0">
                <a:latin typeface="Century Gothic" panose="020B0502020202020204" pitchFamily="34" charset="0"/>
              </a:rPr>
              <a:t>.</a:t>
            </a:r>
            <a:br>
              <a:rPr lang="pl-PL" sz="2400" b="1" i="1" dirty="0">
                <a:latin typeface="Century Gothic" panose="020B0502020202020204" pitchFamily="34" charset="0"/>
              </a:rPr>
            </a:br>
            <a:r>
              <a:rPr lang="pl-PL" sz="2400" b="1" i="1" dirty="0">
                <a:latin typeface="Century Gothic" panose="020B0502020202020204" pitchFamily="34" charset="0"/>
              </a:rPr>
              <a:t>2) </a:t>
            </a:r>
            <a:r>
              <a:rPr lang="pl-PL" sz="2400" b="1" i="1" dirty="0" smtClean="0">
                <a:latin typeface="Century Gothic" panose="020B0502020202020204" pitchFamily="34" charset="0"/>
              </a:rPr>
              <a:t>wnioskodawca nie posiada doświadczenia w realizacji projektów  </a:t>
            </a:r>
            <a:r>
              <a:rPr lang="pl-PL" sz="2400" b="1" i="1" dirty="0">
                <a:latin typeface="Century Gothic" panose="020B0502020202020204" pitchFamily="34" charset="0"/>
              </a:rPr>
              <a:t>– </a:t>
            </a:r>
            <a:r>
              <a:rPr lang="pl-PL" sz="2400" b="1" i="1" dirty="0" smtClean="0">
                <a:latin typeface="Century Gothic" panose="020B0502020202020204" pitchFamily="34" charset="0"/>
              </a:rPr>
              <a:t>0pkt.</a:t>
            </a:r>
            <a:endParaRPr lang="pl-PL" sz="2400" b="1"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5728768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706879" y="1463041"/>
            <a:ext cx="9144000" cy="4373880"/>
          </a:xfrm>
        </p:spPr>
        <p:txBody>
          <a:bodyPr>
            <a:noAutofit/>
          </a:bodyPr>
          <a:lstStyle/>
          <a:p>
            <a:pPr algn="just">
              <a:lnSpc>
                <a:spcPct val="150000"/>
              </a:lnSpc>
            </a:pPr>
            <a:r>
              <a:rPr lang="pl-PL" sz="2400" dirty="0"/>
              <a:t>Ocenie podlega doświadczenie wnioskodawcy w realizacji projektów dotyczących promocji i zachowania lokalnego dziedzictwa, w tym produktów i usług lokalnych  oraz ubiegających się o dofinansowanie zewnętrzne. Doświadczenie weryfikowane będzie na podstawie złożonego oświadczenia wnioskodawcy zawierającego informację o nr podpisanej i zrealizowanej umowy na dofinansowanie realizacji projektów ze środków zewnętrznych.</a:t>
            </a:r>
            <a:endParaRPr lang="pl-PL" sz="2400"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2867627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341120" y="1493521"/>
            <a:ext cx="10104120" cy="4358639"/>
          </a:xfrm>
        </p:spPr>
        <p:txBody>
          <a:bodyPr>
            <a:noAutofit/>
          </a:bodyPr>
          <a:lstStyle/>
          <a:p>
            <a:pPr algn="l">
              <a:lnSpc>
                <a:spcPct val="150000"/>
              </a:lnSpc>
            </a:pPr>
            <a:r>
              <a:rPr lang="pl-PL" sz="2800" b="1" dirty="0" smtClean="0">
                <a:latin typeface="Century Gothic" panose="020B0502020202020204" pitchFamily="34" charset="0"/>
              </a:rPr>
              <a:t>6. Wysokość wkładu własnego</a:t>
            </a:r>
            <a:br>
              <a:rPr lang="pl-PL" sz="2800" b="1" dirty="0" smtClean="0">
                <a:latin typeface="Century Gothic" panose="020B0502020202020204" pitchFamily="34" charset="0"/>
              </a:rPr>
            </a:br>
            <a:r>
              <a:rPr lang="pl-PL" sz="2800" b="1" dirty="0">
                <a:latin typeface="Century Gothic" panose="020B0502020202020204" pitchFamily="34" charset="0"/>
              </a:rPr>
              <a:t/>
            </a:r>
            <a:br>
              <a:rPr lang="pl-PL" sz="2800" b="1" dirty="0">
                <a:latin typeface="Century Gothic" panose="020B0502020202020204" pitchFamily="34" charset="0"/>
              </a:rPr>
            </a:br>
            <a:r>
              <a:rPr lang="pl-PL" sz="2400" i="1" dirty="0" smtClean="0">
                <a:latin typeface="Century Gothic" panose="020B0502020202020204" pitchFamily="34" charset="0"/>
              </a:rPr>
              <a:t>Wnioskodawca gwarantuje wniesienie finansowego wkładu własnego liczonego w stosunku do wysokości wsparcia na poziomie:</a:t>
            </a:r>
            <a:br>
              <a:rPr lang="pl-PL" sz="2400" i="1" dirty="0" smtClean="0">
                <a:latin typeface="Century Gothic" panose="020B0502020202020204" pitchFamily="34" charset="0"/>
              </a:rPr>
            </a:br>
            <a:r>
              <a:rPr lang="pl-PL" sz="2400" b="1" i="1" dirty="0" smtClean="0">
                <a:latin typeface="Century Gothic" panose="020B0502020202020204" pitchFamily="34" charset="0"/>
              </a:rPr>
              <a:t>1) więcej niż 10 pkt. % powyżej wkładu własnego – 10pkt</a:t>
            </a:r>
            <a:br>
              <a:rPr lang="pl-PL" sz="2400" b="1" i="1" dirty="0" smtClean="0">
                <a:latin typeface="Century Gothic" panose="020B0502020202020204" pitchFamily="34" charset="0"/>
              </a:rPr>
            </a:br>
            <a:r>
              <a:rPr lang="pl-PL" sz="2400" b="1" i="1" dirty="0" smtClean="0">
                <a:latin typeface="Century Gothic" panose="020B0502020202020204" pitchFamily="34" charset="0"/>
              </a:rPr>
              <a:t>2) do 10pkt.% włącznie powyżej wkładu minimalnego – 5pkt</a:t>
            </a:r>
            <a:br>
              <a:rPr lang="pl-PL" sz="2400" b="1" i="1" dirty="0" smtClean="0">
                <a:latin typeface="Century Gothic" panose="020B0502020202020204" pitchFamily="34" charset="0"/>
              </a:rPr>
            </a:br>
            <a:r>
              <a:rPr lang="pl-PL" sz="2400" b="1" i="1" dirty="0" smtClean="0">
                <a:latin typeface="Century Gothic" panose="020B0502020202020204" pitchFamily="34" charset="0"/>
              </a:rPr>
              <a:t>3) wkład własny równy minimalnemu – 0pkt.</a:t>
            </a:r>
            <a:endParaRPr lang="pl-PL" sz="2400" b="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728375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771135"/>
            <a:ext cx="9144000" cy="3410465"/>
          </a:xfrm>
        </p:spPr>
        <p:txBody>
          <a:bodyPr>
            <a:noAutofit/>
          </a:bodyPr>
          <a:lstStyle/>
          <a:p>
            <a:r>
              <a:rPr lang="pl-PL" sz="4000" b="1" dirty="0" smtClean="0">
                <a:latin typeface="Century Gothic" panose="020B0502020202020204" pitchFamily="34" charset="0"/>
              </a:rPr>
              <a:t>CEL SPOTKANIA</a:t>
            </a:r>
            <a:br>
              <a:rPr lang="pl-PL" sz="4000" b="1" dirty="0" smtClean="0">
                <a:latin typeface="Century Gothic" panose="020B0502020202020204" pitchFamily="34" charset="0"/>
              </a:rPr>
            </a:br>
            <a:r>
              <a:rPr lang="pl-PL" sz="4000" b="1" dirty="0" smtClean="0">
                <a:latin typeface="Century Gothic" panose="020B0502020202020204" pitchFamily="34" charset="0"/>
              </a:rPr>
              <a:t/>
            </a:r>
            <a:br>
              <a:rPr lang="pl-PL" sz="4000" b="1" dirty="0" smtClean="0">
                <a:latin typeface="Century Gothic" panose="020B0502020202020204" pitchFamily="34" charset="0"/>
              </a:rPr>
            </a:br>
            <a:r>
              <a:rPr lang="pl-PL" sz="4000" b="1" dirty="0" smtClean="0">
                <a:latin typeface="Century Gothic" panose="020B0502020202020204" pitchFamily="34" charset="0"/>
              </a:rPr>
              <a:t>zapoznanie uczestników z lokalnymi kryteriami wyboru operacji oraz </a:t>
            </a:r>
            <a:br>
              <a:rPr lang="pl-PL" sz="4000" b="1" dirty="0" smtClean="0">
                <a:latin typeface="Century Gothic" panose="020B0502020202020204" pitchFamily="34" charset="0"/>
              </a:rPr>
            </a:br>
            <a:r>
              <a:rPr lang="pl-PL" sz="4000" b="1" dirty="0" smtClean="0">
                <a:latin typeface="Century Gothic" panose="020B0502020202020204" pitchFamily="34" charset="0"/>
              </a:rPr>
              <a:t> zasadami wypełniania formularzy wniosku i BP dla wybranych działań PROW</a:t>
            </a:r>
            <a:endParaRPr lang="pl-PL" sz="4000" b="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6788018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341120" y="1493521"/>
            <a:ext cx="10104120" cy="4069079"/>
          </a:xfrm>
        </p:spPr>
        <p:txBody>
          <a:bodyPr>
            <a:noAutofit/>
          </a:bodyPr>
          <a:lstStyle/>
          <a:p>
            <a:pPr algn="just"/>
            <a:r>
              <a:rPr lang="pl-PL" sz="2800" b="1" dirty="0">
                <a:latin typeface="Century Gothic" panose="020B0502020202020204" pitchFamily="34" charset="0"/>
              </a:rPr>
              <a:t>Ocenie podlega, czy wnioskodawca zamierza realizować operację również ze środków własnych.</a:t>
            </a:r>
            <a:br>
              <a:rPr lang="pl-PL" sz="2800" b="1" dirty="0">
                <a:latin typeface="Century Gothic" panose="020B0502020202020204" pitchFamily="34" charset="0"/>
              </a:rPr>
            </a:br>
            <a:r>
              <a:rPr lang="pl-PL" sz="2800" b="1" dirty="0">
                <a:latin typeface="Century Gothic" panose="020B0502020202020204" pitchFamily="34" charset="0"/>
              </a:rPr>
              <a:t>Zastosowanie tego kryterium wpłynie na zwiększenie liczby składanych projektów, co w efekcie zapewni większy zasięg oddziaływania LSR. Kryterium to przyczyni się do możliwości rozdzielenia posiadanych środków finansowanych na większą liczbę operacji, a tym samym wsparcie większej liczby beneficjentów w ramach działania. </a:t>
            </a: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20301037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341120" y="1493521"/>
            <a:ext cx="10104120" cy="4069079"/>
          </a:xfrm>
        </p:spPr>
        <p:txBody>
          <a:bodyPr>
            <a:noAutofit/>
          </a:bodyPr>
          <a:lstStyle/>
          <a:p>
            <a:pPr algn="just"/>
            <a:r>
              <a:rPr lang="pl-PL" sz="2800" b="1" dirty="0">
                <a:latin typeface="Century Gothic" panose="020B0502020202020204" pitchFamily="34" charset="0"/>
              </a:rPr>
              <a:t>Poziom wkładu własnego obliczany w następujący sposób:</a:t>
            </a:r>
            <a:br>
              <a:rPr lang="pl-PL" sz="2800" b="1" dirty="0">
                <a:latin typeface="Century Gothic" panose="020B0502020202020204" pitchFamily="34" charset="0"/>
              </a:rPr>
            </a:br>
            <a:r>
              <a:rPr lang="pl-PL" sz="2800" b="1" dirty="0">
                <a:latin typeface="Century Gothic" panose="020B0502020202020204" pitchFamily="34" charset="0"/>
              </a:rPr>
              <a:t>(Kwalifikowane Koszty całkowite – wnioskowana kwota pomocy) X 100 / Kwalifikowane koszty całkowite</a:t>
            </a:r>
            <a:r>
              <a:rPr lang="pl-PL" sz="2800" b="1" dirty="0" smtClean="0">
                <a:latin typeface="Century Gothic" panose="020B0502020202020204" pitchFamily="34" charset="0"/>
              </a:rPr>
              <a:t>).</a:t>
            </a:r>
            <a:br>
              <a:rPr lang="pl-PL" sz="2800" b="1" dirty="0" smtClean="0">
                <a:latin typeface="Century Gothic" panose="020B0502020202020204" pitchFamily="34" charset="0"/>
              </a:rPr>
            </a:br>
            <a:r>
              <a:rPr lang="pl-PL" sz="2800" b="1" dirty="0">
                <a:latin typeface="Century Gothic" panose="020B0502020202020204" pitchFamily="34" charset="0"/>
              </a:rPr>
              <a:t/>
            </a:r>
            <a:br>
              <a:rPr lang="pl-PL" sz="2800" b="1" dirty="0">
                <a:latin typeface="Century Gothic" panose="020B0502020202020204" pitchFamily="34" charset="0"/>
              </a:rPr>
            </a:br>
            <a:r>
              <a:rPr lang="pl-PL" sz="2800" b="1" dirty="0">
                <a:latin typeface="Century Gothic" panose="020B0502020202020204" pitchFamily="34" charset="0"/>
              </a:rPr>
              <a:t>Wyliczona wysokość wkładu własnego </a:t>
            </a:r>
            <a:r>
              <a:rPr lang="pl-PL" sz="2800" b="1" dirty="0" smtClean="0">
                <a:latin typeface="Century Gothic" panose="020B0502020202020204" pitchFamily="34" charset="0"/>
              </a:rPr>
              <a:t>w (%)-</a:t>
            </a:r>
            <a:r>
              <a:rPr lang="pl-PL" sz="2800" b="1" dirty="0">
                <a:latin typeface="Century Gothic" panose="020B0502020202020204" pitchFamily="34" charset="0"/>
              </a:rPr>
              <a:t>minimalny wkład własny (%) = % wkładu własnego powyżej minimalnego</a:t>
            </a:r>
            <a:br>
              <a:rPr lang="pl-PL" sz="2800" b="1" dirty="0">
                <a:latin typeface="Century Gothic" panose="020B0502020202020204" pitchFamily="34" charset="0"/>
              </a:rPr>
            </a:br>
            <a:endParaRPr lang="pl-PL" sz="2800" b="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41804350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386840" y="1981200"/>
            <a:ext cx="10104120" cy="2651760"/>
          </a:xfrm>
        </p:spPr>
        <p:txBody>
          <a:bodyPr>
            <a:noAutofit/>
          </a:bodyPr>
          <a:lstStyle/>
          <a:p>
            <a:pPr algn="l"/>
            <a:r>
              <a:rPr lang="pl-PL" sz="2800" b="1" dirty="0" smtClean="0">
                <a:latin typeface="Century Gothic" panose="020B0502020202020204" pitchFamily="34" charset="0"/>
              </a:rPr>
              <a:t>7. Wnioskodawca korzystał z udzielonego przez LGD doradztwa.</a:t>
            </a:r>
            <a:br>
              <a:rPr lang="pl-PL" sz="2800" b="1" dirty="0" smtClean="0">
                <a:latin typeface="Century Gothic" panose="020B0502020202020204" pitchFamily="34" charset="0"/>
              </a:rPr>
            </a:br>
            <a:r>
              <a:rPr lang="pl-PL" sz="2800" b="1" dirty="0">
                <a:latin typeface="Century Gothic" panose="020B0502020202020204" pitchFamily="34" charset="0"/>
              </a:rPr>
              <a:t/>
            </a:r>
            <a:br>
              <a:rPr lang="pl-PL" sz="2800" b="1" dirty="0">
                <a:latin typeface="Century Gothic" panose="020B0502020202020204" pitchFamily="34" charset="0"/>
              </a:rPr>
            </a:br>
            <a:r>
              <a:rPr lang="pl-PL" sz="2800" dirty="0" smtClean="0">
                <a:latin typeface="Century Gothic" panose="020B0502020202020204" pitchFamily="34" charset="0"/>
              </a:rPr>
              <a:t>1) Tak – 10pkt.</a:t>
            </a:r>
            <a:br>
              <a:rPr lang="pl-PL" sz="2800" dirty="0" smtClean="0">
                <a:latin typeface="Century Gothic" panose="020B0502020202020204" pitchFamily="34" charset="0"/>
              </a:rPr>
            </a:br>
            <a:r>
              <a:rPr lang="pl-PL" sz="2800" dirty="0" smtClean="0">
                <a:latin typeface="Century Gothic" panose="020B0502020202020204" pitchFamily="34" charset="0"/>
              </a:rPr>
              <a:t>2) Nie – 0pkt</a:t>
            </a:r>
            <a:br>
              <a:rPr lang="pl-PL" sz="2800" dirty="0" smtClean="0">
                <a:latin typeface="Century Gothic" panose="020B0502020202020204" pitchFamily="34" charset="0"/>
              </a:rPr>
            </a:br>
            <a:endParaRPr lang="pl-PL" sz="2800"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22379800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341120" y="1996440"/>
            <a:ext cx="10104120" cy="3429000"/>
          </a:xfrm>
        </p:spPr>
        <p:txBody>
          <a:bodyPr>
            <a:noAutofit/>
          </a:bodyPr>
          <a:lstStyle/>
          <a:p>
            <a:pPr algn="just">
              <a:lnSpc>
                <a:spcPct val="150000"/>
              </a:lnSpc>
            </a:pPr>
            <a:r>
              <a:rPr lang="pl-PL" sz="2800" b="1" dirty="0">
                <a:latin typeface="Century Gothic" panose="020B0502020202020204" pitchFamily="34" charset="0"/>
              </a:rPr>
              <a:t>Ocenie podlega, czy wnioskodawca </a:t>
            </a:r>
            <a:r>
              <a:rPr lang="pl-PL" sz="2800" b="1" dirty="0">
                <a:solidFill>
                  <a:srgbClr val="FF0000"/>
                </a:solidFill>
                <a:latin typeface="Century Gothic" panose="020B0502020202020204" pitchFamily="34" charset="0"/>
              </a:rPr>
              <a:t>w okresie od ogłoszenia naboru do momentu złożenia wniosku o przyznanie pomocy</a:t>
            </a:r>
            <a:r>
              <a:rPr lang="pl-PL" sz="2800" b="1" dirty="0">
                <a:latin typeface="Century Gothic" panose="020B0502020202020204" pitchFamily="34" charset="0"/>
              </a:rPr>
              <a:t> i skorzystał z doradztwa osobistego prowadzonego przez LGD. Kryterium weryfikowane w oparciu o kartę doradztwa.</a:t>
            </a: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008319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ytuł 6"/>
          <p:cNvSpPr>
            <a:spLocks noGrp="1"/>
          </p:cNvSpPr>
          <p:nvPr>
            <p:ph type="title"/>
          </p:nvPr>
        </p:nvSpPr>
        <p:spPr>
          <a:xfrm>
            <a:off x="839788" y="1387322"/>
            <a:ext cx="10515600" cy="1112037"/>
          </a:xfrm>
        </p:spPr>
        <p:txBody>
          <a:bodyPr>
            <a:noAutofit/>
          </a:bodyPr>
          <a:lstStyle/>
          <a:p>
            <a:pPr algn="just"/>
            <a:r>
              <a:rPr lang="pl-PL" sz="2800" b="1" dirty="0"/>
              <a:t>Lista wymaganych dokumentów potwierdzających spełnienie warunków udzielenia wsparcia oraz kryteriów wyboru operacji w ramach przedsięwzięcia</a:t>
            </a:r>
            <a:endParaRPr lang="pl-PL" sz="2800" dirty="0"/>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
        <p:nvSpPr>
          <p:cNvPr id="6" name="Symbol zastępczy zawartości 10"/>
          <p:cNvSpPr>
            <a:spLocks noGrp="1"/>
          </p:cNvSpPr>
          <p:nvPr>
            <p:ph sz="half" idx="2"/>
          </p:nvPr>
        </p:nvSpPr>
        <p:spPr>
          <a:xfrm>
            <a:off x="838198" y="2560319"/>
            <a:ext cx="10515600" cy="3348867"/>
          </a:xfrm>
        </p:spPr>
        <p:txBody>
          <a:bodyPr>
            <a:noAutofit/>
          </a:bodyPr>
          <a:lstStyle/>
          <a:p>
            <a:pPr marL="0" indent="0">
              <a:buNone/>
            </a:pPr>
            <a:endParaRPr lang="pl-PL" sz="2400" b="1" u="sng" dirty="0" smtClean="0"/>
          </a:p>
          <a:p>
            <a:pPr marL="0" indent="0">
              <a:buNone/>
            </a:pPr>
            <a:r>
              <a:rPr lang="pl-PL" sz="2400" b="1" u="sng" dirty="0" smtClean="0"/>
              <a:t>Dokumenty </a:t>
            </a:r>
            <a:r>
              <a:rPr lang="pl-PL" sz="2400" b="1" u="sng" dirty="0"/>
              <a:t>obligatoryjne</a:t>
            </a:r>
            <a:r>
              <a:rPr lang="pl-PL" sz="2400" b="1" u="sng" dirty="0" smtClean="0"/>
              <a:t>:</a:t>
            </a:r>
            <a:r>
              <a:rPr lang="pl-PL" sz="2400" b="1" dirty="0"/>
              <a:t> </a:t>
            </a:r>
            <a:endParaRPr lang="pl-PL" sz="2400" dirty="0"/>
          </a:p>
          <a:p>
            <a:pPr lvl="0"/>
            <a:r>
              <a:rPr lang="pl-PL" sz="2400" dirty="0"/>
              <a:t>Wniosek o przyznanie pomocy na operacje w zakresie podejmowania działalności gospodarczej w ramach poddziałania 19.2 „Wsparcie na wdrażanie operacji w ramach strategii rozwoju lokalnego kierowanego przez społeczność” objętego Programem Rozwoju Obszarów Wiejskich na lata 2014–2020 </a:t>
            </a:r>
            <a:r>
              <a:rPr lang="pl-PL" sz="2400" u="sng" dirty="0"/>
              <a:t>wraz z załącznikami wskazanymi w sekcji B.VII (dla operacji innych niż podejmowanie działalności gospodarczej) lub w sekcji IV (dla operacji na podejmowanie działalności gospodarczej);</a:t>
            </a:r>
            <a:endParaRPr lang="pl-PL" sz="2400" dirty="0"/>
          </a:p>
          <a:p>
            <a:pPr marL="0" lvl="0" indent="0">
              <a:buNone/>
            </a:pPr>
            <a:endParaRPr lang="pl-PL" sz="2400" dirty="0"/>
          </a:p>
          <a:p>
            <a:pPr marL="0" lvl="0" indent="0">
              <a:buNone/>
            </a:pPr>
            <a:endParaRPr lang="pl-PL" sz="2200" dirty="0"/>
          </a:p>
        </p:txBody>
      </p:sp>
    </p:spTree>
    <p:extLst>
      <p:ext uri="{BB962C8B-B14F-4D97-AF65-F5344CB8AC3E}">
        <p14:creationId xmlns:p14="http://schemas.microsoft.com/office/powerpoint/2010/main" val="25735260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
        <p:nvSpPr>
          <p:cNvPr id="6" name="Symbol zastępczy zawartości 10"/>
          <p:cNvSpPr>
            <a:spLocks noGrp="1"/>
          </p:cNvSpPr>
          <p:nvPr>
            <p:ph sz="half" idx="2"/>
          </p:nvPr>
        </p:nvSpPr>
        <p:spPr>
          <a:xfrm>
            <a:off x="2133600" y="1813561"/>
            <a:ext cx="9220198" cy="3124200"/>
          </a:xfrm>
        </p:spPr>
        <p:txBody>
          <a:bodyPr>
            <a:noAutofit/>
          </a:bodyPr>
          <a:lstStyle/>
          <a:p>
            <a:pPr marL="0" indent="0">
              <a:buNone/>
            </a:pPr>
            <a:endParaRPr lang="pl-PL" sz="2400" b="1" u="sng" dirty="0" smtClean="0"/>
          </a:p>
          <a:p>
            <a:pPr lvl="0"/>
            <a:r>
              <a:rPr lang="pl-PL" sz="2400" dirty="0"/>
              <a:t>Biznesplan;</a:t>
            </a:r>
          </a:p>
          <a:p>
            <a:pPr lvl="0"/>
            <a:r>
              <a:rPr lang="pl-PL" sz="2400" dirty="0"/>
              <a:t>Opis operacji zgodnie z załączonym wzorem; </a:t>
            </a:r>
          </a:p>
          <a:p>
            <a:pPr lvl="0"/>
            <a:r>
              <a:rPr lang="pl-PL" sz="2400" dirty="0"/>
              <a:t>Wersja elektroniczna, która zawiera wniosek o przyznanie pomocy wraz załącznikami – jeden egzemplarz.</a:t>
            </a:r>
          </a:p>
          <a:p>
            <a:pPr marL="0" lvl="0" indent="0">
              <a:buNone/>
            </a:pPr>
            <a:endParaRPr lang="pl-PL" sz="2400" dirty="0"/>
          </a:p>
          <a:p>
            <a:pPr marL="0" lvl="0" indent="0">
              <a:buNone/>
            </a:pPr>
            <a:endParaRPr lang="pl-PL" sz="2200" dirty="0"/>
          </a:p>
        </p:txBody>
      </p:sp>
    </p:spTree>
    <p:extLst>
      <p:ext uri="{BB962C8B-B14F-4D97-AF65-F5344CB8AC3E}">
        <p14:creationId xmlns:p14="http://schemas.microsoft.com/office/powerpoint/2010/main" val="35766643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
        <p:nvSpPr>
          <p:cNvPr id="6" name="Symbol zastępczy zawartości 10"/>
          <p:cNvSpPr>
            <a:spLocks noGrp="1"/>
          </p:cNvSpPr>
          <p:nvPr>
            <p:ph sz="half" idx="2"/>
          </p:nvPr>
        </p:nvSpPr>
        <p:spPr>
          <a:xfrm>
            <a:off x="838198" y="1341023"/>
            <a:ext cx="10515600" cy="4568164"/>
          </a:xfrm>
        </p:spPr>
        <p:txBody>
          <a:bodyPr>
            <a:noAutofit/>
          </a:bodyPr>
          <a:lstStyle/>
          <a:p>
            <a:pPr marL="0" indent="0">
              <a:buNone/>
            </a:pPr>
            <a:endParaRPr lang="pl-PL" sz="2400" b="1" u="sng" dirty="0" smtClean="0"/>
          </a:p>
          <a:p>
            <a:pPr marL="0" indent="0">
              <a:buNone/>
            </a:pPr>
            <a:r>
              <a:rPr lang="pl-PL" sz="2400" b="1" u="sng" dirty="0" smtClean="0"/>
              <a:t>Dokumenty </a:t>
            </a:r>
            <a:r>
              <a:rPr lang="pl-PL" sz="2400" b="1" u="sng" dirty="0"/>
              <a:t>fakultatywne:</a:t>
            </a:r>
            <a:endParaRPr lang="pl-PL" sz="2400" dirty="0"/>
          </a:p>
          <a:p>
            <a:pPr lvl="0"/>
            <a:r>
              <a:rPr lang="pl-PL" sz="2400" dirty="0"/>
              <a:t>Dokumenty potwierdzające wysokość planowanych do poniesienia kosztów kwalifikowanych (np. kosztorys, po trzy oferty dokumentujące konkurencyjny wybór wykonawcy/dostaw na każdy wyszczególniony w zestawieniu produkt lub usługę);</a:t>
            </a:r>
          </a:p>
          <a:p>
            <a:pPr lvl="0"/>
            <a:r>
              <a:rPr lang="pl-PL" sz="2400" dirty="0"/>
              <a:t>Decyzję o środowiskowych uwarunkowaniach jeżeli jej uzyskanie jest wymagane odrębnymi przepisami lub zaświadczenie/decyzja uprawnionego organu, że decyzja nie jest wymagana;</a:t>
            </a:r>
          </a:p>
          <a:p>
            <a:pPr lvl="0"/>
            <a:r>
              <a:rPr lang="pl-PL" sz="2400" dirty="0"/>
              <a:t>Oświadczenie/zobowiązanie do zatrudnienia – oświadczenie Wnioskodawcy zawierają ce zobowiązanie do zatrudnienia określonej w biznesplanie ilości pracowników z informacją, czy będą to osoby zamieszkujące na terenie LGD.</a:t>
            </a:r>
          </a:p>
          <a:p>
            <a:pPr marL="0" lvl="0" indent="0">
              <a:buNone/>
            </a:pPr>
            <a:endParaRPr lang="pl-PL" sz="2200" dirty="0"/>
          </a:p>
        </p:txBody>
      </p:sp>
    </p:spTree>
    <p:extLst>
      <p:ext uri="{BB962C8B-B14F-4D97-AF65-F5344CB8AC3E}">
        <p14:creationId xmlns:p14="http://schemas.microsoft.com/office/powerpoint/2010/main" val="39501366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
        <p:nvSpPr>
          <p:cNvPr id="6" name="Symbol zastępczy zawartości 10"/>
          <p:cNvSpPr>
            <a:spLocks noGrp="1"/>
          </p:cNvSpPr>
          <p:nvPr>
            <p:ph sz="half" idx="2"/>
          </p:nvPr>
        </p:nvSpPr>
        <p:spPr>
          <a:xfrm>
            <a:off x="838198" y="1341023"/>
            <a:ext cx="10515600" cy="4568164"/>
          </a:xfrm>
        </p:spPr>
        <p:txBody>
          <a:bodyPr>
            <a:noAutofit/>
          </a:bodyPr>
          <a:lstStyle/>
          <a:p>
            <a:pPr marL="0" indent="0">
              <a:buNone/>
            </a:pPr>
            <a:endParaRPr lang="pl-PL" sz="2400" b="1" u="sng" dirty="0" smtClean="0"/>
          </a:p>
          <a:p>
            <a:pPr lvl="0"/>
            <a:r>
              <a:rPr lang="pl-PL" sz="2400" dirty="0"/>
              <a:t>Opinia uprawnionego organu o kwalifikowalności podatku VAT (dla inwestycji rozliczanych w kwotach brutto)</a:t>
            </a:r>
          </a:p>
          <a:p>
            <a:pPr marL="0" indent="0">
              <a:buNone/>
            </a:pPr>
            <a:endParaRPr lang="pl-PL" sz="2400" dirty="0" smtClean="0"/>
          </a:p>
          <a:p>
            <a:pPr marL="0" indent="0">
              <a:buNone/>
            </a:pPr>
            <a:r>
              <a:rPr lang="pl-PL" sz="2400" dirty="0" smtClean="0"/>
              <a:t>Komplet </a:t>
            </a:r>
            <a:r>
              <a:rPr lang="pl-PL" sz="2400" dirty="0"/>
              <a:t>ww. dokumentów należy złożyć w dwóch oddzielnych egzemplarzach.</a:t>
            </a:r>
          </a:p>
          <a:p>
            <a:pPr marL="0" lvl="0" indent="0">
              <a:buNone/>
            </a:pPr>
            <a:endParaRPr lang="pl-PL" sz="2400" dirty="0"/>
          </a:p>
        </p:txBody>
      </p:sp>
    </p:spTree>
    <p:extLst>
      <p:ext uri="{BB962C8B-B14F-4D97-AF65-F5344CB8AC3E}">
        <p14:creationId xmlns:p14="http://schemas.microsoft.com/office/powerpoint/2010/main" val="15985293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494503"/>
            <a:ext cx="9144000" cy="3854245"/>
          </a:xfrm>
        </p:spPr>
        <p:txBody>
          <a:bodyPr>
            <a:noAutofit/>
          </a:bodyPr>
          <a:lstStyle/>
          <a:p>
            <a:r>
              <a:rPr lang="pl-PL" sz="4400" b="1" u="sng" dirty="0">
                <a:solidFill>
                  <a:srgbClr val="FF0000"/>
                </a:solidFill>
                <a:latin typeface="Century Gothic" panose="020B0502020202020204" pitchFamily="34" charset="0"/>
              </a:rPr>
              <a:t>PAMIĘTAJ</a:t>
            </a:r>
            <a:r>
              <a:rPr lang="pl-PL" sz="3200" b="1" dirty="0">
                <a:solidFill>
                  <a:srgbClr val="FF0000"/>
                </a:solidFill>
                <a:latin typeface="Century Gothic" panose="020B0502020202020204" pitchFamily="34" charset="0"/>
              </a:rPr>
              <a:t/>
            </a:r>
            <a:br>
              <a:rPr lang="pl-PL" sz="3200" b="1" dirty="0">
                <a:solidFill>
                  <a:srgbClr val="FF0000"/>
                </a:solidFill>
                <a:latin typeface="Century Gothic" panose="020B0502020202020204" pitchFamily="34" charset="0"/>
              </a:rPr>
            </a:br>
            <a:r>
              <a:rPr lang="pl-PL" sz="3200" b="1" dirty="0">
                <a:solidFill>
                  <a:srgbClr val="FF0000"/>
                </a:solidFill>
                <a:latin typeface="Century Gothic" panose="020B0502020202020204" pitchFamily="34" charset="0"/>
              </a:rPr>
              <a:t> </a:t>
            </a:r>
            <a:r>
              <a:rPr lang="pl-PL" sz="3600" b="1" dirty="0" smtClean="0">
                <a:solidFill>
                  <a:srgbClr val="FF0000"/>
                </a:solidFill>
                <a:latin typeface="Century Gothic" panose="020B0502020202020204" pitchFamily="34" charset="0"/>
              </a:rPr>
              <a:t>OTRZYMANIE </a:t>
            </a:r>
            <a:r>
              <a:rPr lang="pl-PL" sz="3600" b="1" dirty="0">
                <a:solidFill>
                  <a:srgbClr val="FF0000"/>
                </a:solidFill>
                <a:latin typeface="Century Gothic" panose="020B0502020202020204" pitchFamily="34" charset="0"/>
              </a:rPr>
              <a:t>MATERIAŁÓW INFORMACYJNYCH NIE </a:t>
            </a:r>
            <a:r>
              <a:rPr lang="pl-PL" sz="3600" b="1" dirty="0" smtClean="0">
                <a:solidFill>
                  <a:srgbClr val="FF0000"/>
                </a:solidFill>
                <a:latin typeface="Century Gothic" panose="020B0502020202020204" pitchFamily="34" charset="0"/>
              </a:rPr>
              <a:t>ZWALNIA</a:t>
            </a:r>
            <a:r>
              <a:rPr lang="pl-PL" sz="3600" b="1" dirty="0">
                <a:solidFill>
                  <a:srgbClr val="FF0000"/>
                </a:solidFill>
                <a:latin typeface="Century Gothic" panose="020B0502020202020204" pitchFamily="34" charset="0"/>
              </a:rPr>
              <a:t/>
            </a:r>
            <a:br>
              <a:rPr lang="pl-PL" sz="3600" b="1" dirty="0">
                <a:solidFill>
                  <a:srgbClr val="FF0000"/>
                </a:solidFill>
                <a:latin typeface="Century Gothic" panose="020B0502020202020204" pitchFamily="34" charset="0"/>
              </a:rPr>
            </a:br>
            <a:r>
              <a:rPr lang="pl-PL" sz="3600" b="1" dirty="0">
                <a:solidFill>
                  <a:srgbClr val="FF0000"/>
                </a:solidFill>
                <a:latin typeface="Century Gothic" panose="020B0502020202020204" pitchFamily="34" charset="0"/>
              </a:rPr>
              <a:t> Z </a:t>
            </a:r>
            <a:r>
              <a:rPr lang="pl-PL" sz="3600" b="1" dirty="0" smtClean="0">
                <a:solidFill>
                  <a:srgbClr val="FF0000"/>
                </a:solidFill>
                <a:latin typeface="Century Gothic" panose="020B0502020202020204" pitchFamily="34" charset="0"/>
              </a:rPr>
              <a:t>OBOWIĄZKU SAMODZIELNEGO</a:t>
            </a:r>
            <a:r>
              <a:rPr lang="pl-PL" sz="3600" b="1" dirty="0">
                <a:solidFill>
                  <a:srgbClr val="FF0000"/>
                </a:solidFill>
                <a:latin typeface="Century Gothic" panose="020B0502020202020204" pitchFamily="34" charset="0"/>
              </a:rPr>
              <a:t>, RZETELNEGO ZAPOZNANIA SIĘ Z OPUBLIKOWANYMI FORMULARZAMI, ZAŁĄCZNIKAMI, ORAZ INSTRUKCJAMI</a:t>
            </a:r>
            <a:endParaRPr lang="pl-PL" sz="3200" b="1" dirty="0">
              <a:solidFill>
                <a:srgbClr val="FF0000"/>
              </a:solidFill>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825958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494503"/>
            <a:ext cx="9144000" cy="3854245"/>
          </a:xfrm>
        </p:spPr>
        <p:txBody>
          <a:bodyPr>
            <a:noAutofit/>
          </a:bodyPr>
          <a:lstStyle/>
          <a:p>
            <a:r>
              <a:rPr lang="pl-PL" sz="4400" b="1" u="sng" dirty="0">
                <a:solidFill>
                  <a:srgbClr val="FF0000"/>
                </a:solidFill>
                <a:latin typeface="Century Gothic" panose="020B0502020202020204" pitchFamily="34" charset="0"/>
              </a:rPr>
              <a:t/>
            </a:r>
            <a:br>
              <a:rPr lang="pl-PL" sz="4400" b="1" u="sng" dirty="0">
                <a:solidFill>
                  <a:srgbClr val="FF0000"/>
                </a:solidFill>
                <a:latin typeface="Century Gothic" panose="020B0502020202020204" pitchFamily="34" charset="0"/>
              </a:rPr>
            </a:br>
            <a:r>
              <a:rPr lang="pl-PL" sz="3200" b="1" dirty="0">
                <a:latin typeface="Century Gothic" panose="020B0502020202020204" pitchFamily="34" charset="0"/>
              </a:rPr>
              <a:t>Formularze wniosku i biznesplanu dostępne są na stronach:</a:t>
            </a:r>
            <a:br>
              <a:rPr lang="pl-PL" sz="3200" b="1" dirty="0">
                <a:latin typeface="Century Gothic" panose="020B0502020202020204" pitchFamily="34" charset="0"/>
              </a:rPr>
            </a:br>
            <a:r>
              <a:rPr lang="pl-PL" sz="3200" b="1" u="sng" dirty="0">
                <a:latin typeface="Century Gothic" panose="020B0502020202020204" pitchFamily="34" charset="0"/>
              </a:rPr>
              <a:t/>
            </a:r>
            <a:br>
              <a:rPr lang="pl-PL" sz="3200" b="1" u="sng" dirty="0">
                <a:latin typeface="Century Gothic" panose="020B0502020202020204" pitchFamily="34" charset="0"/>
              </a:rPr>
            </a:br>
            <a:r>
              <a:rPr lang="pl-PL" sz="3200" b="1" u="sng" dirty="0">
                <a:latin typeface="Century Gothic" panose="020B0502020202020204" pitchFamily="34" charset="0"/>
                <a:hlinkClick r:id="rId3"/>
              </a:rPr>
              <a:t>http://www.arimr.gov.pl</a:t>
            </a:r>
            <a:r>
              <a:rPr lang="pl-PL" sz="3200" b="1" u="sng" dirty="0">
                <a:latin typeface="Century Gothic" panose="020B0502020202020204" pitchFamily="34" charset="0"/>
              </a:rPr>
              <a:t/>
            </a:r>
            <a:br>
              <a:rPr lang="pl-PL" sz="3200" b="1" u="sng" dirty="0">
                <a:latin typeface="Century Gothic" panose="020B0502020202020204" pitchFamily="34" charset="0"/>
              </a:rPr>
            </a:br>
            <a:r>
              <a:rPr lang="pl-PL" sz="3200" b="1" u="sng" dirty="0">
                <a:latin typeface="Century Gothic" panose="020B0502020202020204" pitchFamily="34" charset="0"/>
              </a:rPr>
              <a:t/>
            </a:r>
            <a:br>
              <a:rPr lang="pl-PL" sz="3200" b="1" u="sng" dirty="0">
                <a:latin typeface="Century Gothic" panose="020B0502020202020204" pitchFamily="34" charset="0"/>
              </a:rPr>
            </a:br>
            <a:r>
              <a:rPr lang="pl-PL" sz="3200" b="1" u="sng" dirty="0">
                <a:latin typeface="Century Gothic" panose="020B0502020202020204" pitchFamily="34" charset="0"/>
                <a:hlinkClick r:id="rId4"/>
              </a:rPr>
              <a:t>http://trzydoliny.eu</a:t>
            </a:r>
            <a:r>
              <a:rPr lang="pl-PL" sz="3200" b="1" u="sng" dirty="0">
                <a:latin typeface="Century Gothic" panose="020B0502020202020204" pitchFamily="34" charset="0"/>
              </a:rPr>
              <a:t/>
            </a:r>
            <a:br>
              <a:rPr lang="pl-PL" sz="3200" b="1" u="sng" dirty="0">
                <a:latin typeface="Century Gothic" panose="020B0502020202020204" pitchFamily="34" charset="0"/>
              </a:rPr>
            </a:br>
            <a:r>
              <a:rPr lang="pl-PL" sz="3200" b="1" u="sng" dirty="0">
                <a:latin typeface="Century Gothic" panose="020B0502020202020204" pitchFamily="34" charset="0"/>
              </a:rPr>
              <a:t/>
            </a:r>
            <a:br>
              <a:rPr lang="pl-PL" sz="3200" b="1" u="sng" dirty="0">
                <a:latin typeface="Century Gothic" panose="020B0502020202020204" pitchFamily="34" charset="0"/>
              </a:rPr>
            </a:br>
            <a:r>
              <a:rPr lang="pl-PL" sz="3200" b="1" u="sng" dirty="0">
                <a:latin typeface="Century Gothic" panose="020B0502020202020204" pitchFamily="34" charset="0"/>
                <a:hlinkClick r:id="rId5"/>
              </a:rPr>
              <a:t>http://www.mojregion.eu</a:t>
            </a:r>
            <a:endParaRPr lang="pl-PL" sz="3200" b="1" dirty="0">
              <a:solidFill>
                <a:srgbClr val="FF0000"/>
              </a:solidFill>
              <a:latin typeface="Century Gothic" panose="020B0502020202020204" pitchFamily="34" charset="0"/>
            </a:endParaRPr>
          </a:p>
        </p:txBody>
      </p:sp>
      <p:pic>
        <p:nvPicPr>
          <p:cNvPr id="4" name="Obraz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2402744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645920" y="1341022"/>
            <a:ext cx="9144000" cy="4389217"/>
          </a:xfrm>
        </p:spPr>
        <p:txBody>
          <a:bodyPr>
            <a:noAutofit/>
          </a:bodyPr>
          <a:lstStyle/>
          <a:p>
            <a:pPr algn="just"/>
            <a:r>
              <a:rPr lang="pl-PL" sz="4000" b="1" u="sng" dirty="0" smtClean="0">
                <a:solidFill>
                  <a:schemeClr val="accent1">
                    <a:lumMod val="75000"/>
                  </a:schemeClr>
                </a:solidFill>
                <a:latin typeface="Century Gothic" panose="020B0502020202020204" pitchFamily="34" charset="0"/>
              </a:rPr>
              <a:t>Formalne kryteria wyboru operacji</a:t>
            </a:r>
            <a:br>
              <a:rPr lang="pl-PL" sz="4000" b="1" u="sng" dirty="0" smtClean="0">
                <a:solidFill>
                  <a:schemeClr val="accent1">
                    <a:lumMod val="75000"/>
                  </a:schemeClr>
                </a:solidFill>
                <a:latin typeface="Century Gothic" panose="020B0502020202020204" pitchFamily="34" charset="0"/>
              </a:rPr>
            </a:br>
            <a:r>
              <a:rPr lang="pl-PL" sz="4000" b="1" dirty="0" smtClean="0">
                <a:solidFill>
                  <a:schemeClr val="accent1">
                    <a:lumMod val="75000"/>
                  </a:schemeClr>
                </a:solidFill>
                <a:latin typeface="Century Gothic" panose="020B0502020202020204" pitchFamily="34" charset="0"/>
              </a:rPr>
              <a:t/>
            </a:r>
            <a:br>
              <a:rPr lang="pl-PL" sz="4000" b="1" dirty="0" smtClean="0">
                <a:solidFill>
                  <a:schemeClr val="accent1">
                    <a:lumMod val="75000"/>
                  </a:schemeClr>
                </a:solidFill>
                <a:latin typeface="Century Gothic" panose="020B0502020202020204" pitchFamily="34" charset="0"/>
              </a:rPr>
            </a:br>
            <a:r>
              <a:rPr lang="pl-PL" sz="4000" b="1" dirty="0" smtClean="0">
                <a:latin typeface="Century Gothic" panose="020B0502020202020204" pitchFamily="34" charset="0"/>
              </a:rPr>
              <a:t>1. Wniosek o dofinansowanie został złożony we właściwym terminie i miejscu w odpowiedzi na właściwy konkurs </a:t>
            </a:r>
            <a:r>
              <a:rPr lang="pl-PL" sz="4000" b="1" dirty="0" smtClean="0">
                <a:solidFill>
                  <a:srgbClr val="FF0000"/>
                </a:solidFill>
                <a:latin typeface="Century Gothic" panose="020B0502020202020204" pitchFamily="34" charset="0"/>
              </a:rPr>
              <a:t>(niespełnienie kryterium = odrzucenie wniosku)</a:t>
            </a:r>
            <a:endParaRPr lang="pl-PL" sz="4000" b="1" dirty="0">
              <a:solidFill>
                <a:srgbClr val="FF0000"/>
              </a:solidFill>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8077325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494503"/>
            <a:ext cx="9144000" cy="4129057"/>
          </a:xfrm>
        </p:spPr>
        <p:txBody>
          <a:bodyPr>
            <a:noAutofit/>
          </a:bodyPr>
          <a:lstStyle/>
          <a:p>
            <a:pPr>
              <a:lnSpc>
                <a:spcPct val="100000"/>
              </a:lnSpc>
            </a:pPr>
            <a:r>
              <a:rPr lang="pl-PL" sz="4400" b="1" dirty="0" smtClean="0">
                <a:latin typeface="Century Gothic" panose="020B0502020202020204" pitchFamily="34" charset="0"/>
              </a:rPr>
              <a:t>DZIĘKUJĘ ZA UWAGĘ</a:t>
            </a:r>
            <a:br>
              <a:rPr lang="pl-PL" sz="4400" b="1" dirty="0" smtClean="0">
                <a:latin typeface="Century Gothic" panose="020B0502020202020204" pitchFamily="34" charset="0"/>
              </a:rPr>
            </a:br>
            <a:r>
              <a:rPr lang="pl-PL" sz="4400" b="1" dirty="0" smtClean="0">
                <a:latin typeface="Century Gothic" panose="020B0502020202020204" pitchFamily="34" charset="0"/>
              </a:rPr>
              <a:t/>
            </a:r>
            <a:br>
              <a:rPr lang="pl-PL" sz="4400" b="1" dirty="0" smtClean="0">
                <a:latin typeface="Century Gothic" panose="020B0502020202020204" pitchFamily="34" charset="0"/>
              </a:rPr>
            </a:br>
            <a:r>
              <a:rPr lang="pl-PL" sz="4400" dirty="0" smtClean="0">
                <a:latin typeface="Century Gothic" panose="020B0502020202020204" pitchFamily="34" charset="0"/>
              </a:rPr>
              <a:t>Joanna Radtke</a:t>
            </a:r>
            <a:br>
              <a:rPr lang="pl-PL" sz="4400" dirty="0" smtClean="0">
                <a:latin typeface="Century Gothic" panose="020B0502020202020204" pitchFamily="34" charset="0"/>
              </a:rPr>
            </a:br>
            <a:r>
              <a:rPr lang="pl-PL" sz="4400" dirty="0" smtClean="0">
                <a:latin typeface="Century Gothic" panose="020B0502020202020204" pitchFamily="34" charset="0"/>
              </a:rPr>
              <a:t>tel. Biuro LGD Trzy Doliny</a:t>
            </a:r>
            <a:br>
              <a:rPr lang="pl-PL" sz="4400" dirty="0" smtClean="0">
                <a:latin typeface="Century Gothic" panose="020B0502020202020204" pitchFamily="34" charset="0"/>
              </a:rPr>
            </a:br>
            <a:r>
              <a:rPr lang="pl-PL" sz="4400" dirty="0" smtClean="0">
                <a:latin typeface="Century Gothic" panose="020B0502020202020204" pitchFamily="34" charset="0"/>
              </a:rPr>
              <a:t>+ 48 52 55 11 687</a:t>
            </a:r>
            <a:br>
              <a:rPr lang="pl-PL" sz="4400" dirty="0" smtClean="0">
                <a:latin typeface="Century Gothic" panose="020B0502020202020204" pitchFamily="34" charset="0"/>
              </a:rPr>
            </a:br>
            <a:endParaRPr lang="pl-PL" sz="3200"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31021521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771135"/>
            <a:ext cx="9144000" cy="3410465"/>
          </a:xfrm>
        </p:spPr>
        <p:txBody>
          <a:bodyPr>
            <a:noAutofit/>
          </a:bodyPr>
          <a:lstStyle/>
          <a:p>
            <a:pPr algn="just"/>
            <a:r>
              <a:rPr lang="pl-PL" sz="4000" b="1" dirty="0" smtClean="0">
                <a:latin typeface="Century Gothic" panose="020B0502020202020204" pitchFamily="34" charset="0"/>
              </a:rPr>
              <a:t>2. Zakres operacji jest zgodny z zakresem tematycznym, który został wskazany w ogłoszeniu o naborze </a:t>
            </a:r>
            <a:r>
              <a:rPr lang="pl-PL" sz="4000" b="1" dirty="0" smtClean="0">
                <a:solidFill>
                  <a:srgbClr val="FF0000"/>
                </a:solidFill>
                <a:latin typeface="Century Gothic" panose="020B0502020202020204" pitchFamily="34" charset="0"/>
              </a:rPr>
              <a:t>(niespełnienie kryterium = odrzucenie wniosku)</a:t>
            </a:r>
            <a:endParaRPr lang="pl-PL" sz="4000" b="1" dirty="0">
              <a:solidFill>
                <a:srgbClr val="FF0000"/>
              </a:solidFill>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2641743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3998" y="2274055"/>
            <a:ext cx="9144000" cy="3410465"/>
          </a:xfrm>
        </p:spPr>
        <p:txBody>
          <a:bodyPr>
            <a:noAutofit/>
          </a:bodyPr>
          <a:lstStyle/>
          <a:p>
            <a:pPr algn="just"/>
            <a:r>
              <a:rPr lang="pl-PL" sz="4000" b="1" dirty="0" smtClean="0">
                <a:latin typeface="Century Gothic" panose="020B0502020202020204" pitchFamily="34" charset="0"/>
              </a:rPr>
              <a:t>3. Operacja jest zgodna z Lokalną Strategią Rozwoju, zakłada realizację celów głównych i szczegółowych przez osiągnięcie zaplanowanych w LSR wskaźników </a:t>
            </a:r>
            <a:r>
              <a:rPr lang="pl-PL" sz="4000" b="1" dirty="0" smtClean="0">
                <a:solidFill>
                  <a:srgbClr val="FF0000"/>
                </a:solidFill>
                <a:latin typeface="Century Gothic" panose="020B0502020202020204" pitchFamily="34" charset="0"/>
              </a:rPr>
              <a:t>(niespełnienie kryterium = odrzucenie wniosku)</a:t>
            </a:r>
            <a:endParaRPr lang="pl-PL" sz="4000" b="1" dirty="0">
              <a:solidFill>
                <a:srgbClr val="FF0000"/>
              </a:solidFill>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460413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3998" y="1341022"/>
            <a:ext cx="9144000" cy="3410465"/>
          </a:xfrm>
        </p:spPr>
        <p:txBody>
          <a:bodyPr>
            <a:noAutofit/>
          </a:bodyPr>
          <a:lstStyle/>
          <a:p>
            <a:pPr algn="just"/>
            <a:r>
              <a:rPr lang="pl-PL" sz="4000" b="1" dirty="0">
                <a:latin typeface="Century Gothic" panose="020B0502020202020204" pitchFamily="34" charset="0"/>
              </a:rPr>
              <a:t>4</a:t>
            </a:r>
            <a:r>
              <a:rPr lang="pl-PL" sz="4000" b="1" dirty="0" smtClean="0">
                <a:latin typeface="Century Gothic" panose="020B0502020202020204" pitchFamily="34" charset="0"/>
              </a:rPr>
              <a:t>. Operacja jest zgodna z PROW 2014-2020 (zgodność z formą wsparcia i warunkami udzielenia wsparcia) </a:t>
            </a:r>
            <a:r>
              <a:rPr lang="pl-PL" sz="4000" b="1" dirty="0" smtClean="0">
                <a:solidFill>
                  <a:srgbClr val="FF0000"/>
                </a:solidFill>
                <a:latin typeface="Century Gothic" panose="020B0502020202020204" pitchFamily="34" charset="0"/>
              </a:rPr>
              <a:t>niespełnienie kryterium = odrzucenie wniosku</a:t>
            </a:r>
            <a:endParaRPr lang="pl-PL" sz="4000" b="1" dirty="0">
              <a:solidFill>
                <a:srgbClr val="FF0000"/>
              </a:solidFill>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19143902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3998" y="2499361"/>
            <a:ext cx="9144000" cy="1280160"/>
          </a:xfrm>
        </p:spPr>
        <p:txBody>
          <a:bodyPr>
            <a:noAutofit/>
          </a:bodyPr>
          <a:lstStyle/>
          <a:p>
            <a:r>
              <a:rPr lang="pl-PL" sz="4000" b="1" dirty="0" smtClean="0">
                <a:solidFill>
                  <a:srgbClr val="0070C0"/>
                </a:solidFill>
                <a:latin typeface="Century Gothic" panose="020B0502020202020204" pitchFamily="34" charset="0"/>
              </a:rPr>
              <a:t>LOKALNE KRYTERIA WYBORU</a:t>
            </a:r>
            <a:endParaRPr lang="pl-PL" sz="4000" b="1" dirty="0">
              <a:solidFill>
                <a:srgbClr val="0070C0"/>
              </a:solidFill>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1275417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3999" y="1539240"/>
            <a:ext cx="9144000" cy="4297680"/>
          </a:xfrm>
        </p:spPr>
        <p:txBody>
          <a:bodyPr>
            <a:noAutofit/>
          </a:bodyPr>
          <a:lstStyle/>
          <a:p>
            <a:pPr algn="l">
              <a:lnSpc>
                <a:spcPct val="150000"/>
              </a:lnSpc>
              <a:spcBef>
                <a:spcPts val="1200"/>
              </a:spcBef>
            </a:pPr>
            <a:r>
              <a:rPr lang="pl-PL" sz="2400" b="1" dirty="0" smtClean="0">
                <a:latin typeface="Century Gothic" panose="020B0502020202020204" pitchFamily="34" charset="0"/>
              </a:rPr>
              <a:t>1. Zakres operacji dotyczy tworzenia lub rozwoju produktów lub usług opartych na lokalnych zasobach.</a:t>
            </a:r>
            <a:br>
              <a:rPr lang="pl-PL" sz="2400" b="1" dirty="0" smtClean="0">
                <a:latin typeface="Century Gothic" panose="020B0502020202020204" pitchFamily="34" charset="0"/>
              </a:rPr>
            </a:br>
            <a:r>
              <a:rPr lang="pl-PL" sz="2400" b="1" dirty="0" smtClean="0">
                <a:latin typeface="Century Gothic" panose="020B0502020202020204" pitchFamily="34" charset="0"/>
              </a:rPr>
              <a:t/>
            </a:r>
            <a:br>
              <a:rPr lang="pl-PL" sz="2400" b="1" dirty="0" smtClean="0">
                <a:latin typeface="Century Gothic" panose="020B0502020202020204" pitchFamily="34" charset="0"/>
              </a:rPr>
            </a:br>
            <a:r>
              <a:rPr lang="pl-PL" sz="2000" i="1" u="sng" dirty="0" smtClean="0">
                <a:latin typeface="Century Gothic" panose="020B0502020202020204" pitchFamily="34" charset="0"/>
              </a:rPr>
              <a:t>Operacja wykorzystuje:</a:t>
            </a:r>
            <a:r>
              <a:rPr lang="pl-PL" sz="2000" i="1" dirty="0" smtClean="0">
                <a:latin typeface="Century Gothic" panose="020B0502020202020204" pitchFamily="34" charset="0"/>
              </a:rPr>
              <a:t/>
            </a:r>
            <a:br>
              <a:rPr lang="pl-PL" sz="2000" i="1" dirty="0" smtClean="0">
                <a:latin typeface="Century Gothic" panose="020B0502020202020204" pitchFamily="34" charset="0"/>
              </a:rPr>
            </a:br>
            <a:r>
              <a:rPr lang="pl-PL" sz="2000" b="1" i="1" dirty="0" smtClean="0">
                <a:latin typeface="Century Gothic" panose="020B0502020202020204" pitchFamily="34" charset="0"/>
              </a:rPr>
              <a:t>1) Połącznie produktów i usług opartych na lokalnych zasobach – 20pkt.</a:t>
            </a:r>
            <a:br>
              <a:rPr lang="pl-PL" sz="2000" b="1" i="1" dirty="0" smtClean="0">
                <a:latin typeface="Century Gothic" panose="020B0502020202020204" pitchFamily="34" charset="0"/>
              </a:rPr>
            </a:br>
            <a:r>
              <a:rPr lang="pl-PL" sz="2000" b="1" i="1" dirty="0" smtClean="0">
                <a:latin typeface="Century Gothic" panose="020B0502020202020204" pitchFamily="34" charset="0"/>
              </a:rPr>
              <a:t>2) lokalne produkty – 10pkt.</a:t>
            </a:r>
            <a:br>
              <a:rPr lang="pl-PL" sz="2000" b="1" i="1" dirty="0" smtClean="0">
                <a:latin typeface="Century Gothic" panose="020B0502020202020204" pitchFamily="34" charset="0"/>
              </a:rPr>
            </a:br>
            <a:r>
              <a:rPr lang="pl-PL" sz="2000" b="1" i="1" dirty="0" smtClean="0">
                <a:latin typeface="Century Gothic" panose="020B0502020202020204" pitchFamily="34" charset="0"/>
              </a:rPr>
              <a:t>3) Lokalne usługi – 10pkt.</a:t>
            </a:r>
            <a:br>
              <a:rPr lang="pl-PL" sz="2000" b="1" i="1" dirty="0" smtClean="0">
                <a:latin typeface="Century Gothic" panose="020B0502020202020204" pitchFamily="34" charset="0"/>
              </a:rPr>
            </a:br>
            <a:r>
              <a:rPr lang="pl-PL" sz="2000" b="1" i="1" dirty="0" smtClean="0">
                <a:latin typeface="Century Gothic" panose="020B0502020202020204" pitchFamily="34" charset="0"/>
              </a:rPr>
              <a:t>4) Operacja nie dotyczy tworzenia i rozwoju produktów lub usług lokalnych – 0pkt.</a:t>
            </a:r>
            <a:endParaRPr lang="pl-PL" sz="2000" b="1"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2058491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523999" y="2499360"/>
            <a:ext cx="9144000" cy="3368040"/>
          </a:xfrm>
        </p:spPr>
        <p:txBody>
          <a:bodyPr>
            <a:noAutofit/>
          </a:bodyPr>
          <a:lstStyle/>
          <a:p>
            <a:pPr algn="l"/>
            <a:r>
              <a:rPr lang="pl-PL" sz="2400" dirty="0"/>
              <a:t>Ocenie podlega zakres wykorzystania potencjału i zasobów lokalnych:</a:t>
            </a:r>
            <a:br>
              <a:rPr lang="pl-PL" sz="2400" dirty="0"/>
            </a:br>
            <a:r>
              <a:rPr lang="pl-PL" sz="2400" dirty="0"/>
              <a:t>– Lokalny zasób to np. walory przyrodniczo-krajobrazowe; potencjał ludzki w postaci osób zamieszkujących na terenie LGD, których zatrudnienie przewiduje wnioskodawca; potencjał w postaci firm, usługodawców działających na terenie LGD; lokalne dziedzictwo kulturowe i historyczne.</a:t>
            </a:r>
            <a:br>
              <a:rPr lang="pl-PL" sz="2400" dirty="0"/>
            </a:br>
            <a:r>
              <a:rPr lang="pl-PL" sz="2400" dirty="0"/>
              <a:t>-  Lokalny produkt – produkt który powstał na terenie działania LGD (produkt gospodarki rolnej leśnej, jak również wytworzony przez lokalnego producenta działającego na terenie LGD);</a:t>
            </a:r>
            <a:br>
              <a:rPr lang="pl-PL" sz="2400" dirty="0"/>
            </a:br>
            <a:r>
              <a:rPr lang="pl-PL" sz="2400" dirty="0"/>
              <a:t>- Usługi oparte na lokalnych zasobach, produktach – usługa, która w swym zakresie wykorzystuje lokalne zasoby, produkty lub połącznie obydwu świadczona przez producenta, usługodawcę działającego na terenie </a:t>
            </a:r>
            <a:r>
              <a:rPr lang="pl-PL" sz="2400" dirty="0" smtClean="0"/>
              <a:t>LGD</a:t>
            </a:r>
            <a:endParaRPr lang="pl-PL" sz="2400" i="1" dirty="0">
              <a:latin typeface="Century Gothic" panose="020B0502020202020204" pitchFamily="34" charset="0"/>
            </a:endParaRPr>
          </a:p>
        </p:txBody>
      </p:sp>
      <p:pic>
        <p:nvPicPr>
          <p:cNvPr id="4" name="Obraz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683" y="114154"/>
            <a:ext cx="8162633" cy="1226868"/>
          </a:xfrm>
          <a:prstGeom prst="rect">
            <a:avLst/>
          </a:prstGeom>
        </p:spPr>
      </p:pic>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9902" y="5997677"/>
            <a:ext cx="9912193" cy="762000"/>
          </a:xfrm>
          <a:prstGeom prst="rect">
            <a:avLst/>
          </a:prstGeom>
        </p:spPr>
      </p:pic>
    </p:spTree>
    <p:extLst>
      <p:ext uri="{BB962C8B-B14F-4D97-AF65-F5344CB8AC3E}">
        <p14:creationId xmlns:p14="http://schemas.microsoft.com/office/powerpoint/2010/main" val="1573903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919</TotalTime>
  <Words>586</Words>
  <Application>Microsoft Office PowerPoint</Application>
  <PresentationFormat>Niestandardowy</PresentationFormat>
  <Paragraphs>73</Paragraphs>
  <Slides>30</Slides>
  <Notes>30</Notes>
  <HiddenSlides>0</HiddenSlides>
  <MMClips>0</MMClips>
  <ScaleCrop>false</ScaleCrop>
  <HeadingPairs>
    <vt:vector size="4" baseType="variant">
      <vt:variant>
        <vt:lpstr>Motyw</vt:lpstr>
      </vt:variant>
      <vt:variant>
        <vt:i4>1</vt:i4>
      </vt:variant>
      <vt:variant>
        <vt:lpstr>Tytuły slajdów</vt:lpstr>
      </vt:variant>
      <vt:variant>
        <vt:i4>30</vt:i4>
      </vt:variant>
    </vt:vector>
  </HeadingPairs>
  <TitlesOfParts>
    <vt:vector size="31" baseType="lpstr">
      <vt:lpstr>Motyw pakietu Office</vt:lpstr>
      <vt:lpstr>Szkolenie dla potencjalnych beneficjentów ostatecznych       „Zakładania działalności gospodarczej”   „Rozwijania działalności gospodarczej”  </vt:lpstr>
      <vt:lpstr>CEL SPOTKANIA  zapoznanie uczestników z lokalnymi kryteriami wyboru operacji oraz   zasadami wypełniania formularzy wniosku i BP dla wybranych działań PROW</vt:lpstr>
      <vt:lpstr>Formalne kryteria wyboru operacji  1. Wniosek o dofinansowanie został złożony we właściwym terminie i miejscu w odpowiedzi na właściwy konkurs (niespełnienie kryterium = odrzucenie wniosku)</vt:lpstr>
      <vt:lpstr>2. Zakres operacji jest zgodny z zakresem tematycznym, który został wskazany w ogłoszeniu o naborze (niespełnienie kryterium = odrzucenie wniosku)</vt:lpstr>
      <vt:lpstr>3. Operacja jest zgodna z Lokalną Strategią Rozwoju, zakłada realizację celów głównych i szczegółowych przez osiągnięcie zaplanowanych w LSR wskaźników (niespełnienie kryterium = odrzucenie wniosku)</vt:lpstr>
      <vt:lpstr>4. Operacja jest zgodna z PROW 2014-2020 (zgodność z formą wsparcia i warunkami udzielenia wsparcia) niespełnienie kryterium = odrzucenie wniosku</vt:lpstr>
      <vt:lpstr>LOKALNE KRYTERIA WYBORU</vt:lpstr>
      <vt:lpstr>1. Zakres operacji dotyczy tworzenia lub rozwoju produktów lub usług opartych na lokalnych zasobach.  Operacja wykorzystuje: 1) Połącznie produktów i usług opartych na lokalnych zasobach – 20pkt. 2) lokalne produkty – 10pkt. 3) Lokalne usługi – 10pkt. 4) Operacja nie dotyczy tworzenia i rozwoju produktów lub usług lokalnych – 0pkt.</vt:lpstr>
      <vt:lpstr>Ocenie podlega zakres wykorzystania potencjału i zasobów lokalnych: – Lokalny zasób to np. walory przyrodniczo-krajobrazowe; potencjał ludzki w postaci osób zamieszkujących na terenie LGD, których zatrudnienie przewiduje wnioskodawca; potencjał w postaci firm, usługodawców działających na terenie LGD; lokalne dziedzictwo kulturowe i historyczne. -  Lokalny produkt – produkt który powstał na terenie działania LGD (produkt gospodarki rolnej leśnej, jak również wytworzony przez lokalnego producenta działającego na terenie LGD); - Usługi oparte na lokalnych zasobach, produktach – usługa, która w swym zakresie wykorzystuje lokalne zasoby, produkty lub połącznie obydwu świadczona przez producenta, usługodawcę działającego na terenie LGD</vt:lpstr>
      <vt:lpstr>2. Zakres operacji zakłada zastosowanie rozwiązań korzystnych dla środowiska naturalnego. Operacja zakłada zastosowanie rozwiązań korzystnych dla środowiska naturalnego, wartościowy udział elementów wpływających na ochronę środowiska stanowi 1) 10% kosztów kwalifikowanych – 5pkt. 2) 5% kosztów kwalifikowanych – 2pkt. 4) do 5% kosztów kwalifikowanych – 0pkt.</vt:lpstr>
      <vt:lpstr>Ocenie podlega zakres realizacji operacji z uwzględnieniem rozwiązań ekologicznych. Wpływ operacji na kryterium uważa się za spełniony, gdy charakter rozpoczynanej w ramach operacji działalności, sposób organizacji lub stosowana technologia, ma bezpośredni związek (przełożenie) na ochronę środowiska lub zapobieganie zmianą klimatu. Rozwiązanie korzystne dla środowiska to rozwiązanie dzięki któremu można ograniczyć lub wyeliminować zanieczyszczenie gleby, wody, powietrza.</vt:lpstr>
      <vt:lpstr>3. Operacja ma charakter innowacyjny.  Operacja jest innowacyjna: 1) w skali ponadlokalnej (obszar LGD)– 10pkt. 2) w skali lokalnej  – 5pkt. 4) operacja nie jest innowacyjna – 0pkt. </vt:lpstr>
      <vt:lpstr>Ocenie podlega innowacyjność operacji, polegająca na: - wytworzeniu nowej usługi lub produktu, dotychczas nie oferowanego/produkowanego na obszarze LGD -zastosowaniu nowych sposobów organizacji lub zarządzania, wcześniej nie stosowanych na obszarze LGD, -zrealizowaniu inwestycji, jakiej dotychczas nie było na obszarze LGD, -nowatorskim wykorzystaniu lokalnych zasobów i surowców, dotychczas nie stosowanym na obszarze LGD, - wykorzystaniu nowoczesnych technik informacyjno-komunikacyjnych</vt:lpstr>
      <vt:lpstr>4. Realizacja operacji zakłada utworzenie dodatkowych miejsc pracy ponad wymagane minimum (gdzie minimum to: jeden nowy etat w przeliczeniu na pełne etaty średnioroczne dla rozwijania działalności; samozatrudnienie lub minimum jeden nowy etat dla podejmowania działalności) .</vt:lpstr>
      <vt:lpstr>Operacja zakłada utworzenie:  1) trzech lub więcej miejsc pracy – 20pkt. 2) dwóch miejsc pracy  – 10pkt. 4) jednego miejsca pracy – 5pkt. 5) żadnego miejsca pracy – 0pkt.</vt:lpstr>
      <vt:lpstr>Ocenie podlega, czy zakres operacji przewiduje utworzenie co najmniej jednego miejsca pracy lub samozatrudnienie w przypadku podejmowania działalności, w przeliczeniu na pełne etaty średnioroczne i utrzymanie go przez okres co najmniej:  - 3 lat od momentu wypłaty płatności końcowej w przypadku rozwijania działalności gospodarczej, - 2 lata w przypadku podejmowania działalności gospodarczej.</vt:lpstr>
      <vt:lpstr>5. Wnioskodawca posiada doświadczenie w realizacji projektów dofinansowanych ze środków zewnętrznych.  Wnioskodawca posiada doświadczenie w realizacji: 1) dwóch lub więcej projektów – 5pkt. 2) wnioskodawca nie posiada doświadczenia w realizacji projektów  – 0pkt.</vt:lpstr>
      <vt:lpstr>Ocenie podlega doświadczenie wnioskodawcy w realizacji projektów dotyczących promocji i zachowania lokalnego dziedzictwa, w tym produktów i usług lokalnych  oraz ubiegających się o dofinansowanie zewnętrzne. Doświadczenie weryfikowane będzie na podstawie złożonego oświadczenia wnioskodawcy zawierającego informację o nr podpisanej i zrealizowanej umowy na dofinansowanie realizacji projektów ze środków zewnętrznych.</vt:lpstr>
      <vt:lpstr>6. Wysokość wkładu własnego  Wnioskodawca gwarantuje wniesienie finansowego wkładu własnego liczonego w stosunku do wysokości wsparcia na poziomie: 1) więcej niż 10 pkt. % powyżej wkładu własnego – 10pkt 2) do 10pkt.% włącznie powyżej wkładu minimalnego – 5pkt 3) wkład własny równy minimalnemu – 0pkt.</vt:lpstr>
      <vt:lpstr>Ocenie podlega, czy wnioskodawca zamierza realizować operację również ze środków własnych. Zastosowanie tego kryterium wpłynie na zwiększenie liczby składanych projektów, co w efekcie zapewni większy zasięg oddziaływania LSR. Kryterium to przyczyni się do możliwości rozdzielenia posiadanych środków finansowanych na większą liczbę operacji, a tym samym wsparcie większej liczby beneficjentów w ramach działania. </vt:lpstr>
      <vt:lpstr>Poziom wkładu własnego obliczany w następujący sposób: (Kwalifikowane Koszty całkowite – wnioskowana kwota pomocy) X 100 / Kwalifikowane koszty całkowite).  Wyliczona wysokość wkładu własnego w (%)-minimalny wkład własny (%) = % wkładu własnego powyżej minimalnego </vt:lpstr>
      <vt:lpstr>7. Wnioskodawca korzystał z udzielonego przez LGD doradztwa.  1) Tak – 10pkt. 2) Nie – 0pkt </vt:lpstr>
      <vt:lpstr>Ocenie podlega, czy wnioskodawca w okresie od ogłoszenia naboru do momentu złożenia wniosku o przyznanie pomocy i skorzystał z doradztwa osobistego prowadzonego przez LGD. Kryterium weryfikowane w oparciu o kartę doradztwa.</vt:lpstr>
      <vt:lpstr>Lista wymaganych dokumentów potwierdzających spełnienie warunków udzielenia wsparcia oraz kryteriów wyboru operacji w ramach przedsięwzięcia</vt:lpstr>
      <vt:lpstr>Prezentacja programu PowerPoint</vt:lpstr>
      <vt:lpstr>Prezentacja programu PowerPoint</vt:lpstr>
      <vt:lpstr>Prezentacja programu PowerPoint</vt:lpstr>
      <vt:lpstr>PAMIĘTAJ  OTRZYMANIE MATERIAŁÓW INFORMACYJNYCH NIE ZWALNIA  Z OBOWIĄZKU SAMODZIELNEGO, RZETELNEGO ZAPOZNANIA SIĘ Z OPUBLIKOWANYMI FORMULARZAMI, ZAŁĄCZNIKAMI, ORAZ INSTRUKCJAMI</vt:lpstr>
      <vt:lpstr> Formularze wniosku i biznesplanu dostępne są na stronach:  http://www.arimr.gov.pl  http://trzydoliny.eu  http://www.mojregion.eu</vt:lpstr>
      <vt:lpstr>DZIĘKUJĘ ZA UWAGĘ  Joanna Radtke tel. Biuro LGD Trzy Doliny + 48 52 55 11 687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Tytuł slajdu</dc:title>
  <dc:creator>Kuba</dc:creator>
  <cp:lastModifiedBy>JR</cp:lastModifiedBy>
  <cp:revision>46</cp:revision>
  <dcterms:created xsi:type="dcterms:W3CDTF">2016-11-22T06:33:02Z</dcterms:created>
  <dcterms:modified xsi:type="dcterms:W3CDTF">2017-07-12T10:21:08Z</dcterms:modified>
</cp:coreProperties>
</file>