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9" r:id="rId2"/>
    <p:sldId id="312" r:id="rId3"/>
    <p:sldId id="313" r:id="rId4"/>
    <p:sldId id="314" r:id="rId5"/>
    <p:sldId id="311" r:id="rId6"/>
    <p:sldId id="310" r:id="rId7"/>
    <p:sldId id="306" r:id="rId8"/>
    <p:sldId id="324" r:id="rId9"/>
    <p:sldId id="260" r:id="rId10"/>
    <p:sldId id="261" r:id="rId11"/>
    <p:sldId id="262" r:id="rId12"/>
    <p:sldId id="263" r:id="rId13"/>
    <p:sldId id="264" r:id="rId14"/>
    <p:sldId id="315" r:id="rId15"/>
    <p:sldId id="265" r:id="rId16"/>
    <p:sldId id="266" r:id="rId17"/>
    <p:sldId id="267" r:id="rId18"/>
    <p:sldId id="268" r:id="rId19"/>
    <p:sldId id="269" r:id="rId20"/>
    <p:sldId id="270" r:id="rId21"/>
    <p:sldId id="272" r:id="rId22"/>
    <p:sldId id="316" r:id="rId23"/>
    <p:sldId id="317" r:id="rId24"/>
    <p:sldId id="318" r:id="rId25"/>
    <p:sldId id="319" r:id="rId26"/>
    <p:sldId id="321" r:id="rId27"/>
    <p:sldId id="320" r:id="rId28"/>
    <p:sldId id="325" r:id="rId29"/>
    <p:sldId id="32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304" r:id="rId42"/>
    <p:sldId id="284" r:id="rId43"/>
    <p:sldId id="285" r:id="rId44"/>
    <p:sldId id="286" r:id="rId45"/>
    <p:sldId id="287" r:id="rId46"/>
    <p:sldId id="288" r:id="rId47"/>
    <p:sldId id="289" r:id="rId48"/>
    <p:sldId id="290" r:id="rId49"/>
    <p:sldId id="291" r:id="rId50"/>
    <p:sldId id="292" r:id="rId51"/>
    <p:sldId id="293" r:id="rId52"/>
    <p:sldId id="294" r:id="rId53"/>
    <p:sldId id="295" r:id="rId54"/>
    <p:sldId id="296" r:id="rId55"/>
    <p:sldId id="297" r:id="rId56"/>
    <p:sldId id="298" r:id="rId57"/>
    <p:sldId id="299" r:id="rId58"/>
    <p:sldId id="300" r:id="rId59"/>
    <p:sldId id="301" r:id="rId60"/>
    <p:sldId id="302" r:id="rId61"/>
    <p:sldId id="303" r:id="rId62"/>
    <p:sldId id="305" r:id="rId63"/>
    <p:sldId id="308" r:id="rId64"/>
    <p:sldId id="323" r:id="rId65"/>
    <p:sldId id="309" r:id="rId6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 autoAdjust="0"/>
  </p:normalViewPr>
  <p:slideViewPr>
    <p:cSldViewPr snapToGrid="0">
      <p:cViewPr>
        <p:scale>
          <a:sx n="63" d="100"/>
          <a:sy n="63" d="100"/>
        </p:scale>
        <p:origin x="-114" y="-3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195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C6B56-D738-4058-BCA1-7C8D2EF3B207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557F5-10FA-486B-B6D6-6C60A28DA8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70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C8A00-E3D5-4953-9053-36F110E3BA46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C32A6-F207-4A60-9F45-3B66344C4A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65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502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273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273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154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4001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832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9290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3501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8732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1118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4674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96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83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9490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1210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982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60266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6617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69908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74933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56492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72043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32605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953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9339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51532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646472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257431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134345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0312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573800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38216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94099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7634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233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93394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766533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99386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80977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12282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333903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859539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08400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49176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136812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678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252071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20255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20255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4760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284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057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668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228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80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014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757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183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121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35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23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27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81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14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F38A6-E615-42A3-81A3-7A62A9E9C268}" type="datetimeFigureOut">
              <a:rPr lang="pl-PL" smtClean="0"/>
              <a:t>2017-05-18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237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imr.gov.pl/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://www.mojregion.eu/" TargetMode="External"/><Relationship Id="rId4" Type="http://schemas.openxmlformats.org/officeDocument/2006/relationships/hyperlink" Target="http://trzydoliny.eu/" TargetMode="Externa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30679" y="1234342"/>
            <a:ext cx="9845042" cy="4480658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S</a:t>
            </a:r>
            <a:r>
              <a:rPr lang="pl-PL" sz="3600" b="1" dirty="0" smtClean="0">
                <a:latin typeface="Century Gothic" panose="020B0502020202020204" pitchFamily="34" charset="0"/>
              </a:rPr>
              <a:t>zkolenie dla potencjalnych beneficjentów ostatecznych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     „Zakładania działalności gospodarczej”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 „Rozwijania działalności gospodarczej” </a:t>
            </a: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endParaRPr lang="pl-PL" sz="32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7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b="1" dirty="0"/>
              <a:t>Kiedy muszę założyć działalność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Musisz ją prowadzić na dzień składania wniosku i co najmniej przez 365 dni w ciągu ostatnich 3 lat (wg CEIDG)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 smtClean="0"/>
              <a:t>Kiedy muszę założyć działalność?</a:t>
            </a:r>
          </a:p>
          <a:p>
            <a:pPr marL="0" indent="0" algn="ctr">
              <a:buNone/>
            </a:pPr>
            <a:r>
              <a:rPr lang="pl-PL" sz="3200" dirty="0"/>
              <a:t>W ciągu 3 miesięcy od podpisania umowy z ZW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2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utrzymać firmę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3 lata od płatności końcowej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utrzymać firmę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 smtClean="0"/>
              <a:t>2 </a:t>
            </a:r>
            <a:r>
              <a:rPr lang="pl-PL" sz="3200" dirty="0"/>
              <a:t>lata od płatności końcowej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50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utrzymać etaty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 smtClean="0"/>
              <a:t>3 </a:t>
            </a:r>
            <a:r>
              <a:rPr lang="pl-PL" sz="3200" dirty="0"/>
              <a:t>lata od płatności końcowej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utrzymać etaty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 smtClean="0"/>
              <a:t>2 </a:t>
            </a:r>
            <a:r>
              <a:rPr lang="pl-PL" sz="3200" dirty="0"/>
              <a:t>lata od płatności końcowej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3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Ile etatów muszę utworzyć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Minimum 1 związany z operacją (liczone ponad średnią za 12 m-</a:t>
            </a:r>
            <a:r>
              <a:rPr lang="pl-PL" sz="3200" dirty="0" err="1"/>
              <a:t>cy</a:t>
            </a:r>
            <a:r>
              <a:rPr lang="pl-PL" sz="3200" dirty="0"/>
              <a:t> lub za ostatni miesiąc)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Ile etatów muszę utworzyć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Minimum 1 związany z operacją (samozatrudnienie to 1 etat)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b="1" dirty="0" smtClean="0"/>
              <a:t>Obowiązek utrzymania etatów przez 3 lata od dnia wypłaty płatności końcowej  </a:t>
            </a:r>
            <a:endParaRPr lang="pl-PL" sz="32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b="1" dirty="0"/>
              <a:t>Obowiązek utrzymania etatów przez </a:t>
            </a:r>
            <a:r>
              <a:rPr lang="pl-PL" sz="3200" b="1" dirty="0" smtClean="0"/>
              <a:t>2 lata </a:t>
            </a:r>
            <a:r>
              <a:rPr lang="pl-PL" sz="3200" b="1" dirty="0"/>
              <a:t>od dnia wypłaty płatności końcowej  </a:t>
            </a:r>
            <a:endParaRPr lang="pl-PL" sz="32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przechowywać dokumentację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5 lat od płatności końcowej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 długo muszę przechowywać dokumentację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5 lat od płatności końcowej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1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zawiesić działalność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 smtClean="0"/>
              <a:t>NIE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zawiesić działalność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 smtClean="0"/>
              <a:t>NIE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5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Ile muszę wydać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Minimum 50 000 zł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Ile muszę wydać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Minimum 70 000 zł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0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Jaka jest maksymalna kwota </a:t>
            </a:r>
            <a:r>
              <a:rPr lang="pl-PL" sz="2400" b="1" dirty="0" smtClean="0"/>
              <a:t>pomocy i poziom wsparcia?</a:t>
            </a:r>
          </a:p>
          <a:p>
            <a:pPr marL="0" indent="0" algn="ctr">
              <a:buNone/>
            </a:pPr>
            <a:r>
              <a:rPr lang="pl-PL" sz="3200" dirty="0" smtClean="0"/>
              <a:t>300 000 zł nie więcej niż 70% kosztów kwalifikowanych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Jaka jest maksymalna kwota </a:t>
            </a:r>
            <a:r>
              <a:rPr lang="pl-PL" sz="2400" b="1" dirty="0" smtClean="0"/>
              <a:t>pomocy?</a:t>
            </a:r>
          </a:p>
          <a:p>
            <a:pPr marL="0" indent="0" algn="ctr">
              <a:buNone/>
            </a:pPr>
            <a:r>
              <a:rPr lang="pl-PL" sz="3200" dirty="0" smtClean="0"/>
              <a:t>100 000 zł - ZAWSZE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7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kupić samochód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Tak, tylko nowy, a jego koszt kwalifikowany to max 30% całości </a:t>
            </a:r>
            <a:r>
              <a:rPr lang="pl-PL" sz="3200" dirty="0" smtClean="0"/>
              <a:t>inwestycji</a:t>
            </a:r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kupić samochód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3200" dirty="0"/>
              <a:t>Tak, tylko nowy bez ograniczeń w </a:t>
            </a:r>
            <a:r>
              <a:rPr lang="pl-PL" sz="3200" dirty="0" smtClean="0"/>
              <a:t>kosztach</a:t>
            </a: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11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481" y="185610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>
                <a:latin typeface="Century Gothic" panose="020B0502020202020204" pitchFamily="34" charset="0"/>
              </a:rPr>
              <a:t/>
            </a:r>
            <a:br>
              <a:rPr lang="pl-PL" b="1" dirty="0">
                <a:latin typeface="Century Gothic" panose="020B0502020202020204" pitchFamily="34" charset="0"/>
              </a:rPr>
            </a:br>
            <a:r>
              <a:rPr lang="pl-PL" sz="3200" b="1" dirty="0">
                <a:latin typeface="Century Gothic" panose="020B0502020202020204" pitchFamily="34" charset="0"/>
              </a:rPr>
              <a:t> „Rozwoju przetwórstwa </a:t>
            </a:r>
            <a:r>
              <a:rPr lang="pl-PL" sz="3200" b="1" dirty="0" smtClean="0">
                <a:latin typeface="Century Gothic" panose="020B0502020202020204" pitchFamily="34" charset="0"/>
              </a:rPr>
              <a:t>rolno-spożywczego-</a:t>
            </a:r>
          </a:p>
          <a:p>
            <a:pPr marL="0" indent="0" algn="ctr">
              <a:buNone/>
            </a:pPr>
            <a:r>
              <a:rPr lang="pl-PL" sz="3200" b="1" dirty="0" smtClean="0">
                <a:latin typeface="Century Gothic" panose="020B0502020202020204" pitchFamily="34" charset="0"/>
              </a:rPr>
              <a:t>tworzenie </a:t>
            </a:r>
            <a:r>
              <a:rPr lang="pl-PL" sz="3200" b="1" dirty="0">
                <a:latin typeface="Century Gothic" panose="020B0502020202020204" pitchFamily="34" charset="0"/>
              </a:rPr>
              <a:t>lub rozwój inkubatorów przetwórstwa </a:t>
            </a:r>
            <a:endParaRPr lang="pl-PL" sz="32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latin typeface="Century Gothic" panose="020B0502020202020204" pitchFamily="34" charset="0"/>
              </a:rPr>
              <a:t>lokalnego </a:t>
            </a:r>
            <a:r>
              <a:rPr lang="pl-PL" sz="3200" b="1" dirty="0">
                <a:latin typeface="Century Gothic" panose="020B0502020202020204" pitchFamily="34" charset="0"/>
              </a:rPr>
              <a:t>produktów rolnych</a:t>
            </a:r>
            <a:r>
              <a:rPr lang="pl-PL" sz="3200" b="1" dirty="0" smtClean="0">
                <a:latin typeface="Century Gothic" panose="020B0502020202020204" pitchFamily="34" charset="0"/>
              </a:rPr>
              <a:t>”</a:t>
            </a:r>
            <a:r>
              <a:rPr lang="pl-PL" sz="3200" b="1" dirty="0">
                <a:latin typeface="Century Gothic" panose="020B0502020202020204" pitchFamily="34" charset="0"/>
              </a:rPr>
              <a:t/>
            </a:r>
            <a:br>
              <a:rPr lang="pl-PL" sz="3200" b="1" dirty="0">
                <a:latin typeface="Century Gothic" panose="020B0502020202020204" pitchFamily="34" charset="0"/>
              </a:rPr>
            </a:br>
            <a:endParaRPr lang="pl-PL" sz="3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285" y="449435"/>
            <a:ext cx="8162633" cy="122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0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kupić sprzęt </a:t>
            </a:r>
            <a:r>
              <a:rPr lang="pl-PL" sz="2400" b="1" dirty="0" smtClean="0"/>
              <a:t>używany?</a:t>
            </a:r>
          </a:p>
          <a:p>
            <a:pPr marL="0" indent="0" algn="ctr">
              <a:buNone/>
            </a:pPr>
            <a:r>
              <a:rPr lang="pl-PL" sz="4000" dirty="0" smtClean="0"/>
              <a:t>NIE</a:t>
            </a:r>
            <a:endParaRPr lang="pl-PL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Czy mogę kupić sprzęt </a:t>
            </a:r>
            <a:r>
              <a:rPr lang="pl-PL" sz="2400" b="1" dirty="0" smtClean="0"/>
              <a:t>używany?</a:t>
            </a:r>
          </a:p>
          <a:p>
            <a:pPr marL="0" indent="0" algn="ctr">
              <a:buNone/>
            </a:pPr>
            <a:r>
              <a:rPr lang="pl-PL" sz="4000" dirty="0" smtClean="0"/>
              <a:t>NIE</a:t>
            </a:r>
            <a:endParaRPr lang="pl-PL" sz="40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l-PL" b="1" dirty="0"/>
              <a:t>Kiedy mogę zacząć robić zakupy</a:t>
            </a:r>
            <a:r>
              <a:rPr lang="pl-PL" b="1" dirty="0" smtClean="0"/>
              <a:t>?</a:t>
            </a:r>
          </a:p>
          <a:p>
            <a:pPr marL="0" indent="0" algn="ctr">
              <a:buNone/>
            </a:pPr>
            <a:r>
              <a:rPr lang="pl-PL" sz="4000" dirty="0"/>
              <a:t>Po przeprowadzeniu procedury zapytań ofertowych i ich wyboru, oraz po zaakceptowaniu tej dokumentacji przez </a:t>
            </a:r>
            <a:r>
              <a:rPr lang="pl-PL" sz="4000" dirty="0" smtClean="0"/>
              <a:t>ZW.</a:t>
            </a:r>
            <a:endParaRPr lang="pl-PL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Kiedy mogę zacząć robić zakupy</a:t>
            </a:r>
            <a:r>
              <a:rPr lang="pl-PL" sz="2400" b="1" dirty="0" smtClean="0"/>
              <a:t>?</a:t>
            </a:r>
          </a:p>
          <a:p>
            <a:pPr marL="0" indent="0" algn="ctr">
              <a:buNone/>
            </a:pPr>
            <a:r>
              <a:rPr lang="pl-PL" sz="4000" dirty="0"/>
              <a:t>Po otrzymaniu I raty płatności (w kwocie 80 000 zł)</a:t>
            </a:r>
            <a:endParaRPr lang="pl-PL" sz="40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5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Rozwój przetwórstwa rolno-spożywczego, rozwój inkubatorów przetwórstwa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>
            <a:off x="692785" y="2529840"/>
            <a:ext cx="10127618" cy="2621281"/>
          </a:xfrm>
        </p:spPr>
        <p:txBody>
          <a:bodyPr>
            <a:normAutofit/>
          </a:bodyPr>
          <a:lstStyle/>
          <a:p>
            <a:pPr algn="ctr"/>
            <a:r>
              <a:rPr lang="pl-PL" sz="3600" dirty="0" smtClean="0"/>
              <a:t>Tworzenie lub rozwijanie ogólnodostępnych i </a:t>
            </a:r>
          </a:p>
          <a:p>
            <a:pPr algn="ctr"/>
            <a:r>
              <a:rPr lang="pl-PL" sz="3600" dirty="0" smtClean="0"/>
              <a:t>niekomercyjnych inkubatorów, nienastawionych na </a:t>
            </a:r>
          </a:p>
          <a:p>
            <a:pPr algn="ctr"/>
            <a:r>
              <a:rPr lang="pl-PL" sz="3600" dirty="0" smtClean="0"/>
              <a:t>osiąganie zysku z działalności prowadzonej w </a:t>
            </a:r>
          </a:p>
          <a:p>
            <a:pPr algn="ctr"/>
            <a:r>
              <a:rPr lang="pl-PL" sz="3600" dirty="0" smtClean="0"/>
              <a:t>ramach tych inkubatorów.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5564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2"/>
            <a:ext cx="10515600" cy="106631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Rozwój przetwórstwa rolno-spożywczego, rozwój inkubatorów przetwórstwa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>
            <a:off x="692785" y="2529839"/>
            <a:ext cx="10127618" cy="1737361"/>
          </a:xfrm>
        </p:spPr>
        <p:txBody>
          <a:bodyPr>
            <a:normAutofit/>
          </a:bodyPr>
          <a:lstStyle/>
          <a:p>
            <a:pPr algn="ctr"/>
            <a:r>
              <a:rPr lang="pl-PL" sz="3600" dirty="0" smtClean="0"/>
              <a:t>Z inkubatora korzystają inne podmioty niż </a:t>
            </a:r>
          </a:p>
          <a:p>
            <a:pPr algn="ctr"/>
            <a:r>
              <a:rPr lang="pl-PL" sz="3600" dirty="0" smtClean="0"/>
              <a:t>ubiegający się o przyznanie pomocy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86764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50827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/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r>
              <a:rPr lang="pl-PL" sz="2800" b="1" dirty="0" smtClean="0">
                <a:latin typeface="Century Gothic" panose="020B0502020202020204" pitchFamily="34" charset="0"/>
              </a:rPr>
              <a:t>Działania służące edukacji społeczności lokalnej w zakresie ochrony środowiska i zmian klimatycznych z wykorzystaniem rozwiązań innowacyjnych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75182" y="2667000"/>
            <a:ext cx="8400338" cy="3139440"/>
          </a:xfrm>
        </p:spPr>
        <p:txBody>
          <a:bodyPr>
            <a:normAutofit/>
          </a:bodyPr>
          <a:lstStyle/>
          <a:p>
            <a:r>
              <a:rPr lang="pl-PL" dirty="0" smtClean="0"/>
              <a:t>Kto może wnioskować:</a:t>
            </a:r>
          </a:p>
          <a:p>
            <a:r>
              <a:rPr lang="pl-PL" dirty="0" smtClean="0"/>
              <a:t>- Osoby fizyczne, osoby prawne</a:t>
            </a:r>
          </a:p>
          <a:p>
            <a:r>
              <a:rPr lang="pl-PL" dirty="0" smtClean="0"/>
              <a:t>- Jednostki organizacyjne nie posiadające osobowości prawnej</a:t>
            </a:r>
          </a:p>
          <a:p>
            <a:r>
              <a:rPr lang="pl-PL" dirty="0" smtClean="0"/>
              <a:t>- Mikro albo małe przedsiębiorstwo</a:t>
            </a:r>
          </a:p>
          <a:p>
            <a:r>
              <a:rPr lang="pl-PL" dirty="0" smtClean="0"/>
              <a:t>- Gmina</a:t>
            </a:r>
          </a:p>
          <a:p>
            <a:r>
              <a:rPr lang="pl-PL" dirty="0" smtClean="0"/>
              <a:t>- Powiat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87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50827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/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r>
              <a:rPr lang="pl-PL" sz="2800" b="1" dirty="0" smtClean="0">
                <a:latin typeface="Century Gothic" panose="020B0502020202020204" pitchFamily="34" charset="0"/>
              </a:rPr>
              <a:t>Działania służące edukacji społeczności lokalnej w zakresie ochrony środowiska i zmian klimatycznych z wykorzystaniem rozwiązań innowacyjnych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75182" y="2667000"/>
            <a:ext cx="8400338" cy="3139440"/>
          </a:xfrm>
        </p:spPr>
        <p:txBody>
          <a:bodyPr>
            <a:normAutofit/>
          </a:bodyPr>
          <a:lstStyle/>
          <a:p>
            <a:r>
              <a:rPr lang="pl-PL" dirty="0"/>
              <a:t>Z</a:t>
            </a:r>
            <a:r>
              <a:rPr lang="pl-PL" dirty="0" smtClean="0"/>
              <a:t>akres operacji to działania </a:t>
            </a:r>
            <a:r>
              <a:rPr lang="pl-PL" dirty="0"/>
              <a:t>kulturalne i </a:t>
            </a:r>
            <a:r>
              <a:rPr lang="pl-PL" dirty="0" smtClean="0"/>
              <a:t>edukacyjne prowadzone w formie:</a:t>
            </a:r>
            <a:endParaRPr lang="pl-PL" dirty="0"/>
          </a:p>
          <a:p>
            <a:pPr marL="342900" indent="-342900">
              <a:buFontTx/>
              <a:buChar char="-"/>
            </a:pPr>
            <a:r>
              <a:rPr lang="pl-PL" dirty="0" smtClean="0"/>
              <a:t>Szkoleń, 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warsztatów,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Wykładów</a:t>
            </a:r>
          </a:p>
          <a:p>
            <a:pPr marL="342900" indent="-342900">
              <a:buFontTx/>
              <a:buChar char="-"/>
            </a:pPr>
            <a:r>
              <a:rPr lang="pl-PL" dirty="0"/>
              <a:t>e</a:t>
            </a:r>
            <a:r>
              <a:rPr lang="pl-PL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8674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50827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/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r>
              <a:rPr lang="pl-PL" sz="2800" b="1" dirty="0" smtClean="0">
                <a:latin typeface="Century Gothic" panose="020B0502020202020204" pitchFamily="34" charset="0"/>
              </a:rPr>
              <a:t>Zachowanie dziedzictwa lokalnego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47800" y="2651760"/>
            <a:ext cx="9403081" cy="3139440"/>
          </a:xfrm>
        </p:spPr>
        <p:txBody>
          <a:bodyPr>
            <a:noAutofit/>
          </a:bodyPr>
          <a:lstStyle/>
          <a:p>
            <a:r>
              <a:rPr lang="pl-PL" sz="2800" dirty="0"/>
              <a:t>Kto może wnioskować:</a:t>
            </a:r>
          </a:p>
          <a:p>
            <a:r>
              <a:rPr lang="pl-PL" sz="2800" dirty="0"/>
              <a:t>- Osoby fizyczne, osoby prawne</a:t>
            </a:r>
          </a:p>
          <a:p>
            <a:r>
              <a:rPr lang="pl-PL" sz="2800" dirty="0"/>
              <a:t>- Jednostki organizacyjne nie posiadające osobowości prawnej</a:t>
            </a:r>
          </a:p>
          <a:p>
            <a:r>
              <a:rPr lang="pl-PL" sz="2800" dirty="0"/>
              <a:t>- Mikro albo małe przedsiębiorstwo</a:t>
            </a:r>
          </a:p>
          <a:p>
            <a:r>
              <a:rPr lang="pl-PL" sz="2800" dirty="0"/>
              <a:t>- Gmina</a:t>
            </a:r>
          </a:p>
          <a:p>
            <a:r>
              <a:rPr lang="pl-PL" sz="2800" dirty="0"/>
              <a:t>- Powiat</a:t>
            </a:r>
          </a:p>
        </p:txBody>
      </p:sp>
    </p:spTree>
    <p:extLst>
      <p:ext uri="{BB962C8B-B14F-4D97-AF65-F5344CB8AC3E}">
        <p14:creationId xmlns:p14="http://schemas.microsoft.com/office/powerpoint/2010/main" val="1207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50827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/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r>
              <a:rPr lang="pl-PL" sz="2800" b="1" dirty="0" smtClean="0">
                <a:latin typeface="Century Gothic" panose="020B0502020202020204" pitchFamily="34" charset="0"/>
              </a:rPr>
              <a:t>Zachowanie dziedzictwa lokalnego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014683" y="2621281"/>
            <a:ext cx="8400338" cy="2987040"/>
          </a:xfrm>
        </p:spPr>
        <p:txBody>
          <a:bodyPr>
            <a:noAutofit/>
          </a:bodyPr>
          <a:lstStyle/>
          <a:p>
            <a:r>
              <a:rPr lang="pl-PL" sz="2800" dirty="0"/>
              <a:t>Zakres operacji to </a:t>
            </a:r>
            <a:r>
              <a:rPr lang="pl-PL" sz="2800" dirty="0" smtClean="0"/>
              <a:t>przede wszystkim inwestycje dotyczące:</a:t>
            </a:r>
            <a:endParaRPr lang="pl-PL" sz="2800" dirty="0"/>
          </a:p>
          <a:p>
            <a:pPr marL="342900" indent="-342900">
              <a:buFontTx/>
              <a:buChar char="-"/>
            </a:pPr>
            <a:r>
              <a:rPr lang="pl-PL" sz="2800" dirty="0" smtClean="0"/>
              <a:t>Konserwacji, restauracji zabytków,</a:t>
            </a:r>
          </a:p>
          <a:p>
            <a:pPr marL="342900" indent="-342900">
              <a:buFontTx/>
              <a:buChar char="-"/>
            </a:pPr>
            <a:r>
              <a:rPr lang="pl-PL" sz="2800" dirty="0" smtClean="0"/>
              <a:t>Wyposażenia zespołów ludowych, zespołów muzycznych,</a:t>
            </a:r>
          </a:p>
          <a:p>
            <a:pPr marL="342900" indent="-342900">
              <a:buFontTx/>
              <a:buChar char="-"/>
            </a:pPr>
            <a:r>
              <a:rPr lang="pl-PL" sz="2800" dirty="0" smtClean="0"/>
              <a:t>Tworzenia muzeów, izb tradycji.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10083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23395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Poziom dofinansowania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014682" y="2621281"/>
            <a:ext cx="8912397" cy="2987040"/>
          </a:xfrm>
        </p:spPr>
        <p:txBody>
          <a:bodyPr>
            <a:noAutofit/>
          </a:bodyPr>
          <a:lstStyle/>
          <a:p>
            <a:pPr algn="ctr"/>
            <a:endParaRPr lang="pl-PL" sz="3000" dirty="0"/>
          </a:p>
          <a:p>
            <a:pPr marL="457200" indent="-457200">
              <a:buFontTx/>
              <a:buChar char="-"/>
            </a:pPr>
            <a:r>
              <a:rPr lang="pl-PL" sz="3000" dirty="0" smtClean="0"/>
              <a:t>70</a:t>
            </a:r>
            <a:r>
              <a:rPr lang="pl-PL" sz="3000" dirty="0"/>
              <a:t>% kosztów </a:t>
            </a:r>
            <a:r>
              <a:rPr lang="pl-PL" sz="3000" dirty="0" smtClean="0"/>
              <a:t>kwalifikowanych w przypadku podmiotu wykonującego działalność gospodarczą</a:t>
            </a:r>
          </a:p>
          <a:p>
            <a:pPr marL="457200" indent="-457200">
              <a:buFontTx/>
              <a:buChar char="-"/>
            </a:pPr>
            <a:r>
              <a:rPr lang="pl-PL" sz="3000" dirty="0" smtClean="0"/>
              <a:t>100% kosztów kwalifikowanych w przypadku pozostałych podmiotów</a:t>
            </a:r>
          </a:p>
          <a:p>
            <a:pPr marL="457200" indent="-457200">
              <a:buFontTx/>
              <a:buChar char="-"/>
            </a:pPr>
            <a:r>
              <a:rPr lang="pl-PL" sz="3000" dirty="0" smtClean="0"/>
              <a:t>63,63% kosztów kwalifikowanych w przypadku jednostki sektora finansów publicznych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196500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9721532" cy="974878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Dostępne środki w ramach planowanego naboru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71600" y="2621280"/>
            <a:ext cx="9433561" cy="32308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Zakładanie działalności gospodarczej – 300.000 zł</a:t>
            </a:r>
          </a:p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Rozwijanie działalności gospodarczej – 1.415.000 zł</a:t>
            </a:r>
          </a:p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Przetwórstwo rolno-spożywcze – 400.000 zł</a:t>
            </a:r>
          </a:p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Działania edukacyjne – 150.000 zł</a:t>
            </a:r>
          </a:p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Zachowanie dziedzictwa lokalnego – 75.000 zł</a:t>
            </a:r>
            <a:endParaRPr lang="pl-PL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0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„</a:t>
            </a:r>
            <a:r>
              <a:rPr lang="pl-PL" sz="3600" b="1" dirty="0">
                <a:latin typeface="Century Gothic" panose="020B0502020202020204" pitchFamily="34" charset="0"/>
              </a:rPr>
              <a:t>Działań służących edukacji społeczności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lokalnej </a:t>
            </a:r>
            <a:r>
              <a:rPr lang="pl-PL" sz="3600" b="1" dirty="0">
                <a:latin typeface="Century Gothic" panose="020B0502020202020204" pitchFamily="34" charset="0"/>
              </a:rPr>
              <a:t>w zakresie ochrony środowiska i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zmian </a:t>
            </a:r>
            <a:r>
              <a:rPr lang="pl-PL" sz="3600" b="1" dirty="0">
                <a:latin typeface="Century Gothic" panose="020B0502020202020204" pitchFamily="34" charset="0"/>
              </a:rPr>
              <a:t>klimatycznych z wykorzystaniem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rozwiązań </a:t>
            </a:r>
            <a:r>
              <a:rPr lang="pl-PL" sz="3600" b="1" dirty="0">
                <a:latin typeface="Century Gothic" panose="020B0502020202020204" pitchFamily="34" charset="0"/>
              </a:rPr>
              <a:t>innowacyjnych”, </a:t>
            </a:r>
            <a:br>
              <a:rPr lang="pl-PL" sz="3600" b="1" dirty="0">
                <a:latin typeface="Century Gothic" panose="020B0502020202020204" pitchFamily="34" charset="0"/>
              </a:rPr>
            </a:b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pl-PL" sz="36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990600" y="5175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/>
            </a:r>
            <a:br>
              <a:rPr lang="pl-PL" smtClean="0"/>
            </a:b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444" y="425450"/>
            <a:ext cx="8162633" cy="122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2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 smtClean="0"/>
              <a:t>Uzyskanie </a:t>
            </a:r>
            <a:r>
              <a:rPr lang="pl-PL" sz="4400" b="1" dirty="0"/>
              <a:t>nr potencjalnego beneficjenta w BP ARiMR w Bydgoszczy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13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Wypełnienie wniosku, BP i skompletowanie załączników - WSZYSTKICH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4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Złożenie </a:t>
            </a:r>
            <a:r>
              <a:rPr lang="pl-PL" sz="4400" b="1" dirty="0" smtClean="0"/>
              <a:t>wniosku </a:t>
            </a:r>
            <a:r>
              <a:rPr lang="pl-PL" sz="4400" b="1" dirty="0"/>
              <a:t>do </a:t>
            </a:r>
            <a:r>
              <a:rPr lang="pl-PL" sz="4400" b="1" dirty="0" smtClean="0"/>
              <a:t>LGD</a:t>
            </a:r>
          </a:p>
          <a:p>
            <a:pPr marL="0" lvl="0" indent="0" algn="ctr">
              <a:buNone/>
            </a:pP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 smtClean="0"/>
              <a:t>Ocena </a:t>
            </a:r>
            <a:r>
              <a:rPr lang="pl-PL" sz="4400" b="1" dirty="0"/>
              <a:t>wniosku </a:t>
            </a:r>
            <a:r>
              <a:rPr lang="pl-PL" sz="4400" b="1" dirty="0" smtClean="0"/>
              <a:t>przez </a:t>
            </a:r>
            <a:r>
              <a:rPr lang="pl-PL" sz="4400" b="1" dirty="0"/>
              <a:t>LGD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b="1" dirty="0"/>
              <a:t>Przekazanie </a:t>
            </a:r>
            <a:r>
              <a:rPr lang="pl-PL" sz="4400" b="1" dirty="0" smtClean="0"/>
              <a:t>wniosku przez LGD do UM, jego ocena, </a:t>
            </a:r>
            <a:r>
              <a:rPr lang="pl-PL" sz="4400" b="1" dirty="0"/>
              <a:t>uzupełnienia i podpisanie umowy</a:t>
            </a:r>
            <a:endParaRPr lang="pl-PL" sz="4400" dirty="0"/>
          </a:p>
          <a:p>
            <a:pPr marL="0" lvl="0" indent="0" algn="ctr">
              <a:buNone/>
            </a:pP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b="1" dirty="0" smtClean="0"/>
              <a:t>Postępowanie </a:t>
            </a:r>
            <a:r>
              <a:rPr lang="pl-PL" sz="4400" b="1" dirty="0"/>
              <a:t>ofertowe dla pozycji o wartości powyżej 20 000 zł netto – nie dotyczy rozpoczynających </a:t>
            </a:r>
            <a:r>
              <a:rPr lang="pl-PL" sz="4400" b="1" dirty="0" smtClean="0"/>
              <a:t>działalność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0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b="1" dirty="0" smtClean="0"/>
              <a:t>Postępowanie </a:t>
            </a:r>
            <a:r>
              <a:rPr lang="pl-PL" sz="4400" b="1" dirty="0"/>
              <a:t>ofertowe dla pozycji o wartości powyżej 20 000 zł netto – nie dotyczy rozpoczynających </a:t>
            </a:r>
            <a:r>
              <a:rPr lang="pl-PL" sz="4400" b="1" dirty="0" smtClean="0"/>
              <a:t>działalność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5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Realizacja operacji w ciągu: do 2 lat od zawarcia umowy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0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Złożenie wniosków o płatność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0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pl-PL" sz="4400" b="1" dirty="0"/>
              <a:t>Utrzymanie zobowiązań TRWAŁOŚCI operacji, utrzymania ETATÓW i wielkości zakładanej </a:t>
            </a:r>
            <a:r>
              <a:rPr lang="pl-PL" sz="4400" b="1" dirty="0" smtClean="0"/>
              <a:t>sprzedaży.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08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„</a:t>
            </a:r>
            <a:r>
              <a:rPr lang="pl-PL" sz="3600" b="1" dirty="0">
                <a:latin typeface="Century Gothic" panose="020B0502020202020204" pitchFamily="34" charset="0"/>
              </a:rPr>
              <a:t>Zachowanie dziedzictwa lokalnego” w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ramach </a:t>
            </a:r>
            <a:r>
              <a:rPr lang="pl-PL" sz="3600" b="1" dirty="0">
                <a:latin typeface="Century Gothic" panose="020B0502020202020204" pitchFamily="34" charset="0"/>
              </a:rPr>
              <a:t>wsparcia na „Wdrażanie lokalnych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strategii </a:t>
            </a:r>
            <a:r>
              <a:rPr lang="pl-PL" sz="3600" b="1" dirty="0">
                <a:latin typeface="Century Gothic" panose="020B0502020202020204" pitchFamily="34" charset="0"/>
              </a:rPr>
              <a:t>rozwoju”  Programu Rozwoju </a:t>
            </a:r>
            <a:endParaRPr lang="pl-PL" sz="36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latin typeface="Century Gothic" panose="020B0502020202020204" pitchFamily="34" charset="0"/>
              </a:rPr>
              <a:t>Obszarów </a:t>
            </a:r>
            <a:r>
              <a:rPr lang="pl-PL" sz="3600" b="1" dirty="0">
                <a:latin typeface="Century Gothic" panose="020B0502020202020204" pitchFamily="34" charset="0"/>
              </a:rPr>
              <a:t>Wiejskich na lata 2014-2020</a:t>
            </a:r>
            <a:br>
              <a:rPr lang="pl-PL" sz="3600" b="1" dirty="0">
                <a:latin typeface="Century Gothic" panose="020B0502020202020204" pitchFamily="34" charset="0"/>
              </a:rPr>
            </a:br>
            <a:endParaRPr lang="pl-PL" sz="3600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285" y="449435"/>
            <a:ext cx="8162633" cy="122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6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251588"/>
            <a:ext cx="10515600" cy="222209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800" i="1" dirty="0"/>
              <a:t>maksymalna liczba punktów-80 </a:t>
            </a:r>
            <a:r>
              <a:rPr lang="pl-PL" sz="4800" i="1" dirty="0" smtClean="0"/>
              <a:t>PKT</a:t>
            </a:r>
          </a:p>
          <a:p>
            <a:pPr marL="0" lvl="0" indent="0" algn="ctr">
              <a:buNone/>
            </a:pPr>
            <a:r>
              <a:rPr lang="pl-PL" sz="4800" i="1" dirty="0" smtClean="0"/>
              <a:t>minimalna </a:t>
            </a:r>
            <a:r>
              <a:rPr lang="pl-PL" sz="4800" i="1" dirty="0"/>
              <a:t>liczba punktów – 40 PKT</a:t>
            </a:r>
            <a:endParaRPr lang="pl-PL" sz="4800" dirty="0"/>
          </a:p>
        </p:txBody>
      </p:sp>
    </p:spTree>
    <p:extLst>
      <p:ext uri="{BB962C8B-B14F-4D97-AF65-F5344CB8AC3E}">
        <p14:creationId xmlns:p14="http://schemas.microsoft.com/office/powerpoint/2010/main" val="18323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dotyczy tworzenia lub rozwoju produktów lub usług opartych na lokalnych zasobach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Ocenie podlega zakres wykorzystania potencjału i zasobów lokalnych</a:t>
            </a:r>
          </a:p>
        </p:txBody>
      </p:sp>
    </p:spTree>
    <p:extLst>
      <p:ext uri="{BB962C8B-B14F-4D97-AF65-F5344CB8AC3E}">
        <p14:creationId xmlns:p14="http://schemas.microsoft.com/office/powerpoint/2010/main" val="40507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dotyczy tworzenia lub rozwoju produktów lub usług opartych na lokalnych zasobach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Realizacja operacji wpłynie na zwiększenie dostępności do usług na obszarze LGD, a tym samym rozwój przedsiębiorczości przyczyni się do tworzenia nowych miejsc pracy</a:t>
            </a:r>
          </a:p>
        </p:txBody>
      </p:sp>
    </p:spTree>
    <p:extLst>
      <p:ext uri="{BB962C8B-B14F-4D97-AF65-F5344CB8AC3E}">
        <p14:creationId xmlns:p14="http://schemas.microsoft.com/office/powerpoint/2010/main" val="319576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dotyczy tworzenia lub rozwoju produktów lub usług opartych na lokalnych zasobach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Autofit/>
          </a:bodyPr>
          <a:lstStyle/>
          <a:p>
            <a:r>
              <a:rPr lang="pl-PL" sz="2000" i="1" dirty="0"/>
              <a:t>Operacja wykorzystuje:</a:t>
            </a:r>
            <a:endParaRPr lang="pl-PL" sz="2000" dirty="0"/>
          </a:p>
          <a:p>
            <a:r>
              <a:rPr lang="pl-PL" sz="2000" dirty="0"/>
              <a:t>1.Połączenie produktów i usług opartych na lokalnych zasobach – 20 PKT</a:t>
            </a:r>
          </a:p>
          <a:p>
            <a:r>
              <a:rPr lang="pl-PL" sz="2000" dirty="0"/>
              <a:t>2. Lokalne produkty – 10 PKT</a:t>
            </a:r>
          </a:p>
          <a:p>
            <a:r>
              <a:rPr lang="pl-PL" sz="2000" dirty="0"/>
              <a:t>3. Lokalne usługi – 10 PKT</a:t>
            </a:r>
          </a:p>
          <a:p>
            <a:r>
              <a:rPr lang="pl-PL" sz="2000" dirty="0"/>
              <a:t>4. Operacja nie dotyczy tworzenia i rozwoju produktów lub usług lokalnych – 0 PKT</a:t>
            </a:r>
          </a:p>
        </p:txBody>
      </p:sp>
    </p:spTree>
    <p:extLst>
      <p:ext uri="{BB962C8B-B14F-4D97-AF65-F5344CB8AC3E}">
        <p14:creationId xmlns:p14="http://schemas.microsoft.com/office/powerpoint/2010/main" val="121676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zakłada zastosowanie rozwiązań korzystnych dla środowiska naturalnego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4000" b="1" dirty="0"/>
              <a:t>Ocenie podlega zakres realizacji operacji z uwzględnieniem rozwiązań ekologicznych</a:t>
            </a:r>
          </a:p>
        </p:txBody>
      </p:sp>
    </p:spTree>
    <p:extLst>
      <p:ext uri="{BB962C8B-B14F-4D97-AF65-F5344CB8AC3E}">
        <p14:creationId xmlns:p14="http://schemas.microsoft.com/office/powerpoint/2010/main" val="284984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zakłada zastosowanie rozwiązań korzystnych dla środowiska naturalnego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/>
              <a:t>Realizacja operacji z zastosowaniem innowacyjnych rozwiązań korzystnych dla środowiska naturalnego przyczyni się do poprawy jakości tego środowiska, które jest cennym bogactwem obszaru LGD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85552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0862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Zakres operacji zakłada zastosowanie rozwiązań korzystnych dla środowiska naturalnego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2218"/>
            <a:ext cx="10515600" cy="24283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600" i="1" dirty="0"/>
              <a:t>Operacja zakłada  zastosowanie rozwiązań korzystnych dla środowiska naturalnego: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1.TAK – 5 PKT</a:t>
            </a:r>
          </a:p>
          <a:p>
            <a:pPr marL="0" indent="0">
              <a:buNone/>
            </a:pPr>
            <a:r>
              <a:rPr lang="pl-PL" sz="3600" dirty="0"/>
              <a:t>2.NIE – 0 PKT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6819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1"/>
            <a:ext cx="10515600" cy="624091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pl-PL" sz="4000" dirty="0"/>
              <a:t>Operacja ma charakter innowacyjny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865847"/>
            <a:ext cx="10515600" cy="29646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600" dirty="0"/>
              <a:t>Ocenie podlega innowacyjność operacji, polegająca </a:t>
            </a:r>
            <a:r>
              <a:rPr lang="pl-PL" sz="2600" dirty="0" smtClean="0"/>
              <a:t>na:</a:t>
            </a:r>
          </a:p>
          <a:p>
            <a:pPr marL="0" indent="0" algn="ctr">
              <a:buNone/>
            </a:pPr>
            <a:r>
              <a:rPr lang="pl-PL" sz="2600" dirty="0" smtClean="0"/>
              <a:t>wytworzeniu </a:t>
            </a:r>
            <a:r>
              <a:rPr lang="pl-PL" sz="2600" dirty="0"/>
              <a:t>nowej usługi lub produktu, dotychczas nie oferowanego/produkowanego na obszarze </a:t>
            </a:r>
            <a:r>
              <a:rPr lang="pl-PL" sz="2600" dirty="0" smtClean="0"/>
              <a:t>LGD; zastosowaniu </a:t>
            </a:r>
            <a:r>
              <a:rPr lang="pl-PL" sz="2600" dirty="0"/>
              <a:t>nowych sposobów organizacji lub zarządzania, wcześniej nie stosowanych na obszarze </a:t>
            </a:r>
            <a:r>
              <a:rPr lang="pl-PL" sz="2600" dirty="0" smtClean="0"/>
              <a:t>LGD; zrealizowaniu </a:t>
            </a:r>
            <a:r>
              <a:rPr lang="pl-PL" sz="2600" dirty="0"/>
              <a:t>inwestycji, jakiej dotychczas nie było na obszarze </a:t>
            </a:r>
            <a:r>
              <a:rPr lang="pl-PL" sz="2600" dirty="0" smtClean="0"/>
              <a:t>LGD; nowatorskim </a:t>
            </a:r>
            <a:r>
              <a:rPr lang="pl-PL" sz="2600" dirty="0"/>
              <a:t>wykorzystaniu lokalnych zasobów i surowców, dotychczas nie stosowanym na obszarze </a:t>
            </a:r>
            <a:r>
              <a:rPr lang="pl-PL" sz="2600" dirty="0" smtClean="0"/>
              <a:t>LGD; wykorzystaniu </a:t>
            </a:r>
            <a:r>
              <a:rPr lang="pl-PL" sz="2600" dirty="0"/>
              <a:t>nowoczesnych technik informacyjno-komunikacyjnych</a:t>
            </a:r>
            <a:endParaRPr lang="pl-PL" sz="2600" b="1" dirty="0"/>
          </a:p>
        </p:txBody>
      </p:sp>
    </p:spTree>
    <p:extLst>
      <p:ext uri="{BB962C8B-B14F-4D97-AF65-F5344CB8AC3E}">
        <p14:creationId xmlns:p14="http://schemas.microsoft.com/office/powerpoint/2010/main" val="114145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1"/>
            <a:ext cx="10515600" cy="624091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pl-PL" sz="4000" dirty="0"/>
              <a:t>Operacja ma charakter innowacyjny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865847"/>
            <a:ext cx="10515600" cy="29646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/>
              <a:t>Realizacja operacji z wykorzystaniem innowacyjnych rozwiązań przyczyni się do wzrostu konkurencyjności obszaru LGD.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213610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1"/>
            <a:ext cx="10515600" cy="624091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pl-PL" sz="4000" dirty="0"/>
              <a:t>Operacja ma charakter innowacyjny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865847"/>
            <a:ext cx="10515600" cy="2964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600" i="1" dirty="0"/>
              <a:t>Operacja jest innowacyjna</a:t>
            </a:r>
            <a:r>
              <a:rPr lang="pl-PL" sz="3600" i="1" dirty="0" smtClean="0"/>
              <a:t>: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1.W skali ponadlokalnej (obszar LGD) – 10 PKT</a:t>
            </a:r>
          </a:p>
          <a:p>
            <a:pPr marL="0" indent="0">
              <a:buNone/>
            </a:pPr>
            <a:r>
              <a:rPr lang="pl-PL" sz="3600" dirty="0"/>
              <a:t>2. W skali lokalnej – 5 PKT</a:t>
            </a:r>
          </a:p>
          <a:p>
            <a:pPr marL="0" indent="0">
              <a:buNone/>
            </a:pPr>
            <a:r>
              <a:rPr lang="pl-PL" sz="3600" dirty="0"/>
              <a:t>3. Operacja nie jest innowacyjna – 0 PKT</a:t>
            </a:r>
          </a:p>
        </p:txBody>
      </p:sp>
    </p:spTree>
    <p:extLst>
      <p:ext uri="{BB962C8B-B14F-4D97-AF65-F5344CB8AC3E}">
        <p14:creationId xmlns:p14="http://schemas.microsoft.com/office/powerpoint/2010/main" val="145261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771136"/>
            <a:ext cx="9144000" cy="3410465"/>
          </a:xfrm>
        </p:spPr>
        <p:txBody>
          <a:bodyPr>
            <a:noAutofit/>
          </a:bodyPr>
          <a:lstStyle/>
          <a:p>
            <a:r>
              <a:rPr lang="pl-PL" sz="4000" b="1" dirty="0" smtClean="0">
                <a:latin typeface="Century Gothic" panose="020B0502020202020204" pitchFamily="34" charset="0"/>
              </a:rPr>
              <a:t>CEL SPOTKANIA</a:t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/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>zapoznanie uczestników z dostępnymi formami wsparcia,</a:t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> zasadami wypełniania formularzy wniosku i BP dla wybranych działań PROW</a:t>
            </a:r>
            <a:endParaRPr lang="pl-PL" sz="40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80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pl-PL" sz="4000" dirty="0"/>
              <a:t>Zakres operacji generuje nowe miejsca pracy – zakłada utworzenie miejsc pracy w przeliczeniu na pełne etaty średnioroczne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549446"/>
            <a:ext cx="10515600" cy="22810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4000" dirty="0"/>
              <a:t>Ocenie podlega, czy zakres operacji przewiduje utworzenie miejsc pracy</a:t>
            </a:r>
          </a:p>
        </p:txBody>
      </p:sp>
    </p:spTree>
    <p:extLst>
      <p:ext uri="{BB962C8B-B14F-4D97-AF65-F5344CB8AC3E}">
        <p14:creationId xmlns:p14="http://schemas.microsoft.com/office/powerpoint/2010/main" val="413102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pl-PL" sz="4000" dirty="0"/>
              <a:t>Zakres operacji generuje nowe miejsca pracy – zakłada utworzenie miejsc pracy w przeliczeniu na pełne etaty średnioroczne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549446"/>
            <a:ext cx="10515600" cy="22810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4000" dirty="0"/>
              <a:t>Realizacja operacji zwiększy poziom zatrudnienia na obszarze LGD, powstaną nowe firmy, zatrudniające pracowników</a:t>
            </a:r>
          </a:p>
        </p:txBody>
      </p:sp>
    </p:spTree>
    <p:extLst>
      <p:ext uri="{BB962C8B-B14F-4D97-AF65-F5344CB8AC3E}">
        <p14:creationId xmlns:p14="http://schemas.microsoft.com/office/powerpoint/2010/main" val="303009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pl-PL" sz="4000" dirty="0"/>
              <a:t>Zakres operacji generuje nowe miejsca pracy – zakłada utworzenie miejsc pracy w przeliczeniu na pełne etaty średnioroczne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6619"/>
            <a:ext cx="10515600" cy="24239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i="1" dirty="0"/>
              <a:t>Operacja zakłada utworzenie</a:t>
            </a:r>
            <a:r>
              <a:rPr lang="pl-PL" i="1" dirty="0" smtClean="0"/>
              <a:t>: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1. Trzech i więcej miejsc pracy – 20 PKT</a:t>
            </a:r>
          </a:p>
          <a:p>
            <a:pPr marL="0" indent="0">
              <a:buNone/>
            </a:pPr>
            <a:r>
              <a:rPr lang="pl-PL" dirty="0"/>
              <a:t>2. Dwóch miejsc pracy-10 PKT</a:t>
            </a:r>
          </a:p>
          <a:p>
            <a:pPr marL="0" indent="0">
              <a:buNone/>
            </a:pPr>
            <a:r>
              <a:rPr lang="pl-PL" dirty="0"/>
              <a:t>3. Jednego miejsca pracy- 5 PKT</a:t>
            </a:r>
          </a:p>
          <a:p>
            <a:pPr marL="0" indent="0">
              <a:buNone/>
            </a:pPr>
            <a:r>
              <a:rPr lang="pl-PL" dirty="0"/>
              <a:t>4. Żadnego miejsca pracy – 0 PKT</a:t>
            </a:r>
          </a:p>
        </p:txBody>
      </p:sp>
    </p:spTree>
    <p:extLst>
      <p:ext uri="{BB962C8B-B14F-4D97-AF65-F5344CB8AC3E}">
        <p14:creationId xmlns:p14="http://schemas.microsoft.com/office/powerpoint/2010/main" val="347755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Wnioskodawca posiada doświadczenie w realizacji projektów dofinansowanych ze środków zewnętrznych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6619"/>
            <a:ext cx="10515600" cy="24239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/>
              <a:t>Ocenie podlega doświadczenie wnioskodawcy w realizacji projektów dotyczących promocji i zachowania lokalnego dziedzictwa, w tym produktów i usług lokalnych  oraz ubiegających się o dofinansowanie zewnętrzne</a:t>
            </a:r>
          </a:p>
        </p:txBody>
      </p:sp>
    </p:spTree>
    <p:extLst>
      <p:ext uri="{BB962C8B-B14F-4D97-AF65-F5344CB8AC3E}">
        <p14:creationId xmlns:p14="http://schemas.microsoft.com/office/powerpoint/2010/main" val="119772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Wnioskodawca posiada doświadczenie w realizacji projektów dofinansowanych ze środków zewnętrznych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6619"/>
            <a:ext cx="10515600" cy="24239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/>
              <a:t>Posiadanie przez wnioskodawcę doświadczenia w realizacji projektów o podobnym charakterze, przyczyni się do prawidłowej realizacji projektu bez ryzyka zwrotu środków finansowych, a tym samym lepszej realizacji LSR</a:t>
            </a:r>
          </a:p>
        </p:txBody>
      </p:sp>
    </p:spTree>
    <p:extLst>
      <p:ext uri="{BB962C8B-B14F-4D97-AF65-F5344CB8AC3E}">
        <p14:creationId xmlns:p14="http://schemas.microsoft.com/office/powerpoint/2010/main" val="369730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3600" dirty="0"/>
              <a:t>Wnioskodawca posiada doświadczenie w realizacji projektów dofinansowanych ze środków zewnętrznych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406619"/>
            <a:ext cx="10515600" cy="24239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600" i="1" dirty="0"/>
              <a:t>Wnioskodawca posiada doświadczenie w realizacji: </a:t>
            </a:r>
            <a:endParaRPr lang="pl-PL" sz="3600" dirty="0" smtClean="0"/>
          </a:p>
          <a:p>
            <a:pPr marL="0" indent="0">
              <a:buNone/>
            </a:pPr>
            <a:r>
              <a:rPr lang="pl-PL" sz="3600" dirty="0" smtClean="0"/>
              <a:t>1</a:t>
            </a:r>
            <a:r>
              <a:rPr lang="pl-PL" sz="3600" dirty="0"/>
              <a:t>. Jednego i więcej projektu – 5 </a:t>
            </a:r>
            <a:r>
              <a:rPr lang="pl-PL" sz="3600" dirty="0" smtClean="0"/>
              <a:t>PKT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2. Wnioskodawca nie posiada doświadczenia w realizacji projektów – 0 PKT</a:t>
            </a:r>
          </a:p>
        </p:txBody>
      </p:sp>
    </p:spTree>
    <p:extLst>
      <p:ext uri="{BB962C8B-B14F-4D97-AF65-F5344CB8AC3E}">
        <p14:creationId xmlns:p14="http://schemas.microsoft.com/office/powerpoint/2010/main" val="160663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800" dirty="0"/>
              <a:t>Wysokość wkładu </a:t>
            </a:r>
            <a:r>
              <a:rPr lang="pl-PL" sz="4800" dirty="0" smtClean="0"/>
              <a:t>własnego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753033"/>
            <a:ext cx="10515600" cy="30774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/>
              <a:t>Ocenie podlega, czy wnioskodawca zamierza realizować operację również ze środków własnych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/>
              <a:t>Zastosowanie tego kryterium wpłynie na zwiększenie liczby składanych projektów, co w efekcie zapewni większy zasięg oddziaływania LSR. Kryterium to przyczyni się do możliwości rozdzielenia posiadanych środków finansowanych na większą liczbę operacji, a tym samym wsparcie większej liczby beneficjentów w ramach działania.</a:t>
            </a:r>
          </a:p>
        </p:txBody>
      </p:sp>
    </p:spTree>
    <p:extLst>
      <p:ext uri="{BB962C8B-B14F-4D97-AF65-F5344CB8AC3E}">
        <p14:creationId xmlns:p14="http://schemas.microsoft.com/office/powerpoint/2010/main" val="210371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800" dirty="0"/>
              <a:t>Wysokość wkładu </a:t>
            </a:r>
            <a:r>
              <a:rPr lang="pl-PL" sz="4800" dirty="0" smtClean="0"/>
              <a:t>własnego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048001"/>
            <a:ext cx="10515600" cy="27825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200" b="1" dirty="0" smtClean="0"/>
              <a:t>Współfinansowanie </a:t>
            </a:r>
            <a:r>
              <a:rPr lang="pl-PL" sz="3200" b="1" dirty="0"/>
              <a:t>operacji z udziałem środków własnych beneficjenta, pozwoli na dofinansowanie większej liczby projektów w ramach LSR</a:t>
            </a:r>
          </a:p>
        </p:txBody>
      </p:sp>
    </p:spTree>
    <p:extLst>
      <p:ext uri="{BB962C8B-B14F-4D97-AF65-F5344CB8AC3E}">
        <p14:creationId xmlns:p14="http://schemas.microsoft.com/office/powerpoint/2010/main" val="164366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800" dirty="0"/>
              <a:t>Wysokość wkładu </a:t>
            </a:r>
            <a:r>
              <a:rPr lang="pl-PL" sz="4800" dirty="0" smtClean="0"/>
              <a:t>własnego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048001"/>
            <a:ext cx="10515600" cy="27825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200" i="1" dirty="0"/>
              <a:t>Wnioskodawca gwarantuje wniesienie finansowego wkładu własnego na poziomie</a:t>
            </a:r>
            <a:r>
              <a:rPr lang="pl-PL" sz="3200" i="1" dirty="0" smtClean="0"/>
              <a:t>:</a:t>
            </a:r>
            <a:endParaRPr lang="pl-PL" sz="3200" dirty="0"/>
          </a:p>
          <a:p>
            <a:pPr marL="0" indent="0">
              <a:buNone/>
            </a:pPr>
            <a:r>
              <a:rPr lang="pl-PL" sz="3200" dirty="0"/>
              <a:t>1.Więcej niż 10 % powyżej wkładu minimalnego – 10 PKT</a:t>
            </a:r>
          </a:p>
          <a:p>
            <a:pPr marL="0" indent="0">
              <a:buNone/>
            </a:pPr>
            <a:r>
              <a:rPr lang="pl-PL" sz="3200" dirty="0"/>
              <a:t>2.Do 10% włącznie powyżej wkładu minimalnego- 5 PKT</a:t>
            </a:r>
          </a:p>
          <a:p>
            <a:pPr marL="0" indent="0">
              <a:buNone/>
            </a:pPr>
            <a:r>
              <a:rPr lang="pl-PL" sz="3200" dirty="0"/>
              <a:t>3. Wkład własny równy minimalnemu – 0 PKT</a:t>
            </a:r>
          </a:p>
        </p:txBody>
      </p:sp>
    </p:spTree>
    <p:extLst>
      <p:ext uri="{BB962C8B-B14F-4D97-AF65-F5344CB8AC3E}">
        <p14:creationId xmlns:p14="http://schemas.microsoft.com/office/powerpoint/2010/main" val="18725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70"/>
            <a:ext cx="10515600" cy="1164865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pl-PL" sz="4800" dirty="0"/>
              <a:t>Wniosek został złożony w wyniku udzielonego przez LGD doradztwa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601291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156155"/>
            <a:ext cx="10515600" cy="26743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b="1" dirty="0"/>
              <a:t>Ocenie podlega, czy wnioskodawca </a:t>
            </a:r>
            <a:r>
              <a:rPr lang="pl-PL" sz="3600" b="1" dirty="0">
                <a:solidFill>
                  <a:srgbClr val="FF0000"/>
                </a:solidFill>
              </a:rPr>
              <a:t>przed złożeniem wniosku</a:t>
            </a:r>
            <a:r>
              <a:rPr lang="pl-PL" sz="3600" b="1" dirty="0"/>
              <a:t> o przyznanie pomocy i ubiegając się o pomoc skorzystał z doradztwa prowadzonego przez LGD</a:t>
            </a:r>
          </a:p>
        </p:txBody>
      </p:sp>
    </p:spTree>
    <p:extLst>
      <p:ext uri="{BB962C8B-B14F-4D97-AF65-F5344CB8AC3E}">
        <p14:creationId xmlns:p14="http://schemas.microsoft.com/office/powerpoint/2010/main" val="249925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340078"/>
            <a:ext cx="9144000" cy="2605549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latin typeface="Century Gothic" panose="020B0502020202020204" pitchFamily="34" charset="0"/>
              </a:rPr>
              <a:t>Informacje wstępne: ok. 60 minut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Omówienie WOPP i BP – około 120 minut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przerwy – 15 minut co godzinę</a:t>
            </a: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endParaRPr lang="pl-PL" sz="32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47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69"/>
            <a:ext cx="10515600" cy="1155034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pl-PL" sz="4800" dirty="0"/>
              <a:t>Wniosek został złożony w wyniku udzielonego przez LGD doradztwa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156155"/>
            <a:ext cx="10515600" cy="26743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4000" b="1" dirty="0"/>
              <a:t>Wnioski przygotowane dzięki doradztwu przez LGD będą lepiej opracowane oraz w większym stopniu będą realizować założone cele LSR. </a:t>
            </a:r>
          </a:p>
        </p:txBody>
      </p:sp>
    </p:spTree>
    <p:extLst>
      <p:ext uri="{BB962C8B-B14F-4D97-AF65-F5344CB8AC3E}">
        <p14:creationId xmlns:p14="http://schemas.microsoft.com/office/powerpoint/2010/main" val="7571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latin typeface="Century Gothic" panose="020B0502020202020204" pitchFamily="34" charset="0"/>
              </a:rPr>
              <a:t>ELEMENTY PODLEGAJACE OCENIE PRZEZ LGD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168269"/>
            <a:ext cx="10515600" cy="1155034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pl-PL" sz="4800" dirty="0"/>
              <a:t>Wniosek został złożony w wyniku udzielonego przez LGD doradztwa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3156155"/>
            <a:ext cx="10515600" cy="26743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4000" i="1" dirty="0"/>
              <a:t>Wnioskodawca korzystał z doradztwa LGD:</a:t>
            </a:r>
            <a:endParaRPr lang="pl-PL" sz="4000" dirty="0"/>
          </a:p>
          <a:p>
            <a:pPr marL="0" indent="0">
              <a:buNone/>
            </a:pPr>
            <a:r>
              <a:rPr lang="pl-PL" sz="4000" i="1" dirty="0"/>
              <a:t>1.TAK – 10 PKT</a:t>
            </a:r>
            <a:endParaRPr lang="pl-PL" sz="4000" dirty="0"/>
          </a:p>
          <a:p>
            <a:pPr marL="0" indent="0">
              <a:buNone/>
            </a:pPr>
            <a:r>
              <a:rPr lang="pl-PL" sz="4000" i="1" dirty="0"/>
              <a:t>2.NIE – 0 PKT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35266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/>
              <a:t>lista załączników dodatkowych wymaganych przez LGD</a:t>
            </a:r>
            <a:endParaRPr lang="pl-PL" sz="36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094785"/>
            <a:ext cx="10515600" cy="3814402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Dokumenty potwierdzające wysokość planowanych do poniesienia kosztów kwalifikowanych.</a:t>
            </a:r>
          </a:p>
          <a:p>
            <a:pPr lvl="0"/>
            <a:r>
              <a:rPr lang="pl-PL" sz="2200" dirty="0"/>
              <a:t>Wersja elektroniczna wypełnionego formularza wniosku o przyznanie pomocy </a:t>
            </a:r>
            <a:r>
              <a:rPr lang="pl-PL" sz="2200" dirty="0" smtClean="0"/>
              <a:t>(CD</a:t>
            </a:r>
            <a:r>
              <a:rPr lang="pl-PL" sz="2200" dirty="0"/>
              <a:t>)</a:t>
            </a:r>
          </a:p>
          <a:p>
            <a:pPr lvl="0"/>
            <a:r>
              <a:rPr lang="pl-PL" sz="2200" dirty="0"/>
              <a:t>Wersja elektroniczna wypełnionego formularza biznesplanu (CD)</a:t>
            </a:r>
          </a:p>
          <a:p>
            <a:pPr lvl="0"/>
            <a:r>
              <a:rPr lang="pl-PL" sz="2200" dirty="0"/>
              <a:t>Dla inwestycji budowlanych dokument potwierdzający brak obowiązku opracowania uwarunkowań środowiskowych.</a:t>
            </a:r>
          </a:p>
          <a:p>
            <a:pPr lvl="0"/>
            <a:r>
              <a:rPr lang="pl-PL" sz="2200" dirty="0"/>
              <a:t>Uzasadnienie zgodności operacji z celami </a:t>
            </a:r>
            <a:r>
              <a:rPr lang="pl-PL" sz="2200" dirty="0" smtClean="0"/>
              <a:t>przekrojowymi – Opis operacji</a:t>
            </a:r>
            <a:endParaRPr lang="pl-PL" sz="2200" dirty="0"/>
          </a:p>
          <a:p>
            <a:pPr lvl="0"/>
            <a:r>
              <a:rPr lang="pl-PL" sz="2200" dirty="0"/>
              <a:t>Opinia uprawnionego organu o kwalifikowalności podatku VAT (dla inwestycji rozliczanych w kwotach brutto)</a:t>
            </a:r>
          </a:p>
        </p:txBody>
      </p:sp>
    </p:spTree>
    <p:extLst>
      <p:ext uri="{BB962C8B-B14F-4D97-AF65-F5344CB8AC3E}">
        <p14:creationId xmlns:p14="http://schemas.microsoft.com/office/powerpoint/2010/main" val="257352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4"/>
            <a:ext cx="9144000" cy="3854245"/>
          </a:xfrm>
        </p:spPr>
        <p:txBody>
          <a:bodyPr>
            <a:noAutofit/>
          </a:bodyPr>
          <a:lstStyle/>
          <a:p>
            <a:r>
              <a:rPr lang="pl-PL" sz="4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PAMIĘTAJ</a:t>
            </a: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 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OTRZYMANIE 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MATERIAŁÓW INFORMACYJNYCH NIE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ZWALNIA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Z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OBOWIĄZKU SAMODZIELNEGO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RZETELNEGO ZAPOZNANIA SIĘ Z OPUBLIKOWANYMI FORMULARZAMI, ZAŁĄCZNIKAMI, ORAZ INSTRUKCJAMI</a:t>
            </a:r>
            <a:endParaRPr lang="pl-PL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3"/>
            <a:ext cx="9144000" cy="4296697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latin typeface="Century Gothic" panose="020B0502020202020204" pitchFamily="34" charset="0"/>
              </a:rPr>
              <a:t>Formularze wniosku i biznesplanu dostępne są na </a:t>
            </a:r>
            <a:r>
              <a:rPr lang="pl-PL" sz="3200" b="1" dirty="0">
                <a:latin typeface="Century Gothic" panose="020B0502020202020204" pitchFamily="34" charset="0"/>
              </a:rPr>
              <a:t>stronach</a:t>
            </a:r>
            <a:r>
              <a:rPr lang="pl-PL" sz="3200" b="1" dirty="0" smtClean="0">
                <a:latin typeface="Century Gothic" panose="020B0502020202020204" pitchFamily="34" charset="0"/>
              </a:rPr>
              <a:t>:</a:t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  <a:hlinkClick r:id="rId3"/>
              </a:rPr>
              <a:t>http://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3"/>
              </a:rPr>
              <a:t>www.arimr.gov.pl</a:t>
            </a: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  <a:hlinkClick r:id="rId4"/>
              </a:rPr>
              <a:t>http://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4"/>
              </a:rPr>
              <a:t>trzydoliny.eu</a:t>
            </a: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r>
              <a:rPr lang="pl-PL" sz="3200" b="1" u="sng" dirty="0" smtClean="0">
                <a:latin typeface="Century Gothic" panose="020B0502020202020204" pitchFamily="34" charset="0"/>
                <a:hlinkClick r:id="rId5"/>
              </a:rPr>
              <a:t>http</a:t>
            </a:r>
            <a:r>
              <a:rPr lang="pl-PL" sz="3200" b="1" u="sng" dirty="0">
                <a:latin typeface="Century Gothic" panose="020B0502020202020204" pitchFamily="34" charset="0"/>
                <a:hlinkClick r:id="rId5"/>
              </a:rPr>
              <a:t>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5"/>
              </a:rPr>
              <a:t>www.mojregion.eu</a:t>
            </a: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endParaRPr lang="pl-PL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3"/>
            <a:ext cx="9144000" cy="41290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4400" b="1" dirty="0" smtClean="0">
                <a:latin typeface="Century Gothic" panose="020B0502020202020204" pitchFamily="34" charset="0"/>
              </a:rPr>
              <a:t>DZIĘKUJĘ ZA UWAGĘ</a:t>
            </a:r>
            <a:br>
              <a:rPr lang="pl-PL" sz="4400" b="1" dirty="0" smtClean="0">
                <a:latin typeface="Century Gothic" panose="020B0502020202020204" pitchFamily="34" charset="0"/>
              </a:rPr>
            </a:br>
            <a:r>
              <a:rPr lang="pl-PL" sz="4400" b="1" dirty="0" smtClean="0">
                <a:latin typeface="Century Gothic" panose="020B0502020202020204" pitchFamily="34" charset="0"/>
              </a:rPr>
              <a:t/>
            </a:r>
            <a:br>
              <a:rPr lang="pl-PL" sz="4400" b="1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Joanna Radtke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tel. Biuro LGD Trzy Doliny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+ 48 52 55 11 687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1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4"/>
            <a:ext cx="9144000" cy="3854245"/>
          </a:xfrm>
        </p:spPr>
        <p:txBody>
          <a:bodyPr>
            <a:noAutofit/>
          </a:bodyPr>
          <a:lstStyle/>
          <a:p>
            <a:r>
              <a:rPr lang="pl-PL" sz="4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PAMIĘTAJ</a:t>
            </a: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 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OTRZYMANIE 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MATERIAŁÓW INFORMACYJNYCH NIE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ZWALNIA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Z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OBOWIĄZKU SAMODZIELNEGO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RZETELNEGO ZAPOZNANIA SIĘ Z OPUBLIKOWANYMI FORMULARZAMI, ZAŁĄCZNIKAMI, ORAZ INSTRUKCJAMI</a:t>
            </a:r>
            <a:endParaRPr lang="pl-PL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7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4"/>
            <a:ext cx="9144000" cy="3854245"/>
          </a:xfrm>
        </p:spPr>
        <p:txBody>
          <a:bodyPr>
            <a:noAutofit/>
          </a:bodyPr>
          <a:lstStyle/>
          <a:p>
            <a:r>
              <a:rPr lang="pl-PL" sz="28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Podstawa prawna: </a:t>
            </a:r>
            <a:br>
              <a:rPr lang="pl-PL" sz="28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2800" dirty="0" smtClean="0"/>
              <a:t>rozporządzenie  Ministra Rolnictwa i Rozwoju Wsi z dnia 24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września 2015r. w sprawie szczegółowych warunków i trybu przyznawania pomocy finansowej w ramach poddziałania „Wsparcie na wdrażanie operacji w ramach strategii rozwoju lokalnego kierowanego przez społeczność” objętego Programem Rozwoju</a:t>
            </a:r>
            <a:r>
              <a:rPr lang="pl-PL" sz="2800" dirty="0"/>
              <a:t> </a:t>
            </a:r>
            <a:r>
              <a:rPr lang="pl-PL" sz="2800" dirty="0" smtClean="0"/>
              <a:t>Obszarów Wiejskich na lata 2014 - 2020 (Dz.U.poz.1570 z </a:t>
            </a:r>
            <a:r>
              <a:rPr lang="pl-PL" sz="2800" dirty="0" err="1"/>
              <a:t>późn</a:t>
            </a:r>
            <a:r>
              <a:rPr lang="pl-PL" sz="2800" dirty="0"/>
              <a:t>. zm</a:t>
            </a:r>
            <a:r>
              <a:rPr lang="pl-PL" sz="2800" dirty="0" smtClean="0"/>
              <a:t>.)</a:t>
            </a:r>
            <a:endParaRPr lang="pl-PL" sz="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 smtClean="0">
                <a:latin typeface="Century Gothic" panose="020B0502020202020204" pitchFamily="34" charset="0"/>
              </a:rPr>
              <a:t>Podstawowe kryteria dostępu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1"/>
          </p:nvPr>
        </p:nvSpPr>
        <p:spPr>
          <a:xfrm>
            <a:off x="839789" y="2252843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Rozwijanie działalności gospodarczej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3234813"/>
            <a:ext cx="5157787" cy="2604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Gdzie muszę </a:t>
            </a:r>
            <a:r>
              <a:rPr lang="pl-PL" sz="2400" b="1" dirty="0" smtClean="0"/>
              <a:t>być ubezpieczony w dniu złożenia wniosku?</a:t>
            </a:r>
          </a:p>
          <a:p>
            <a:pPr marL="0" indent="0" algn="ctr">
              <a:buNone/>
            </a:pPr>
            <a:r>
              <a:rPr lang="pl-PL" sz="3200" b="1" dirty="0" smtClean="0"/>
              <a:t>KRUS lub ZUS</a:t>
            </a:r>
          </a:p>
          <a:p>
            <a:pPr algn="ctr"/>
            <a:endParaRPr lang="pl-PL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2" y="225284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Podejmowanie działalności gospodarczej</a:t>
            </a:r>
            <a:endParaRPr lang="pl-P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2" y="3234813"/>
            <a:ext cx="5183188" cy="26048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b="1" dirty="0" smtClean="0"/>
              <a:t>Gdzie muszę być ubezpieczony w dniu złożenia wniosku?</a:t>
            </a:r>
          </a:p>
          <a:p>
            <a:pPr marL="0" indent="0" algn="ctr">
              <a:buNone/>
            </a:pPr>
            <a:r>
              <a:rPr lang="pl-PL" sz="3200" b="1" dirty="0" smtClean="0"/>
              <a:t>nie możesz być na KRUS, chyba że zajmiesz się przetwórstwem rolno-spożywczym</a:t>
            </a:r>
            <a:endParaRPr lang="pl-PL" sz="3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3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1857</Words>
  <Application>Microsoft Office PowerPoint</Application>
  <PresentationFormat>Niestandardowy</PresentationFormat>
  <Paragraphs>334</Paragraphs>
  <Slides>65</Slides>
  <Notes>62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65</vt:i4>
      </vt:variant>
    </vt:vector>
  </HeadingPairs>
  <TitlesOfParts>
    <vt:vector size="66" baseType="lpstr">
      <vt:lpstr>Motyw pakietu Office</vt:lpstr>
      <vt:lpstr>Szkolenie dla potencjalnych beneficjentów ostatecznych       „Zakładania działalności gospodarczej”   „Rozwijania działalności gospodarczej”  </vt:lpstr>
      <vt:lpstr> </vt:lpstr>
      <vt:lpstr> </vt:lpstr>
      <vt:lpstr>Prezentacja programu PowerPoint</vt:lpstr>
      <vt:lpstr>CEL SPOTKANIA  zapoznanie uczestników z dostępnymi formami wsparcia,  zasadami wypełniania formularzy wniosku i BP dla wybranych działań PROW</vt:lpstr>
      <vt:lpstr>Informacje wstępne: ok. 60 minut Omówienie WOPP i BP – około 120 minut przerwy – 15 minut co godzinę </vt:lpstr>
      <vt:lpstr>PAMIĘTAJ  OTRZYMANIE MATERIAŁÓW INFORMACYJNYCH NIE ZWALNIA  Z OBOWIĄZKU SAMODZIELNEGO, RZETELNEGO ZAPOZNANIA SIĘ Z OPUBLIKOWANYMI FORMULARZAMI, ZAŁĄCZNIKAMI, ORAZ INSTRUKCJAMI</vt:lpstr>
      <vt:lpstr>Podstawa prawna:   rozporządzenie  Ministra Rolnictwa i Rozwoju Wsi z dnia 24 września 2015r. w sprawie szczegółowych warunków i trybu przyznawania pomocy finansowej w ramach poddziałania „Wsparcie na wdrażanie operacji w ramach strategii rozwoju lokalnego kierowanego przez społeczność” objętego Programem Rozwoju Obszarów Wiejskich na lata 2014 - 2020 (Dz.U.poz.1570 z późn. zm.)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Podstawowe kryteria dostępu</vt:lpstr>
      <vt:lpstr>Rozwój przetwórstwa rolno-spożywczego, rozwój inkubatorów przetwórstwa</vt:lpstr>
      <vt:lpstr>Rozwój przetwórstwa rolno-spożywczego, rozwój inkubatorów przetwórstwa</vt:lpstr>
      <vt:lpstr> Działania służące edukacji społeczności lokalnej w zakresie ochrony środowiska i zmian klimatycznych z wykorzystaniem rozwiązań innowacyjnych </vt:lpstr>
      <vt:lpstr> Działania służące edukacji społeczności lokalnej w zakresie ochrony środowiska i zmian klimatycznych z wykorzystaniem rozwiązań innowacyjnych </vt:lpstr>
      <vt:lpstr> Zachowanie dziedzictwa lokalnego </vt:lpstr>
      <vt:lpstr> Zachowanie dziedzictwa lokalnego </vt:lpstr>
      <vt:lpstr>Poziom dofinansowania</vt:lpstr>
      <vt:lpstr>Dostępne środki w ramach planowanego naboru 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ELEMENTY PODLEGAJACE OCENIE PRZEZ LGD</vt:lpstr>
      <vt:lpstr>lista załączników dodatkowych wymaganych przez LGD</vt:lpstr>
      <vt:lpstr>PAMIĘTAJ  OTRZYMANIE MATERIAŁÓW INFORMACYJNYCH NIE ZWALNIA  Z OBOWIĄZKU SAMODZIELNEGO, RZETELNEGO ZAPOZNANIA SIĘ Z OPUBLIKOWANYMI FORMULARZAMI, ZAŁĄCZNIKAMI, ORAZ INSTRUKCJAMI</vt:lpstr>
      <vt:lpstr>Formularze wniosku i biznesplanu dostępne są na stronach:  http://www.arimr.gov.pl  http://trzydoliny.eu  http://www.mojregion.eu </vt:lpstr>
      <vt:lpstr>DZIĘKUJĘ ZA UWAGĘ  Joanna Radtke tel. Biuro LGD Trzy Doliny + 48 52 55 11 687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slajdu</dc:title>
  <dc:creator>Kuba</dc:creator>
  <cp:lastModifiedBy>JR</cp:lastModifiedBy>
  <cp:revision>41</cp:revision>
  <cp:lastPrinted>2017-05-18T07:56:04Z</cp:lastPrinted>
  <dcterms:created xsi:type="dcterms:W3CDTF">2016-11-22T06:33:02Z</dcterms:created>
  <dcterms:modified xsi:type="dcterms:W3CDTF">2017-05-18T07:58:30Z</dcterms:modified>
</cp:coreProperties>
</file>