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9" r:id="rId2"/>
    <p:sldId id="312" r:id="rId3"/>
    <p:sldId id="311" r:id="rId4"/>
    <p:sldId id="310" r:id="rId5"/>
    <p:sldId id="306" r:id="rId6"/>
    <p:sldId id="324" r:id="rId7"/>
    <p:sldId id="316" r:id="rId8"/>
    <p:sldId id="317" r:id="rId9"/>
    <p:sldId id="325" r:id="rId10"/>
    <p:sldId id="32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305" r:id="rId22"/>
    <p:sldId id="323" r:id="rId23"/>
    <p:sldId id="309" r:id="rId24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2" autoAdjust="0"/>
    <p:restoredTop sz="94660" autoAdjust="0"/>
  </p:normalViewPr>
  <p:slideViewPr>
    <p:cSldViewPr snapToGrid="0">
      <p:cViewPr>
        <p:scale>
          <a:sx n="63" d="100"/>
          <a:sy n="63" d="100"/>
        </p:scale>
        <p:origin x="-120" y="-3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444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-1956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pl-PL" smtClean="0"/>
              <a:t>2017-05-24</a:t>
            </a:r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557F5-10FA-486B-B6D6-6C60A28DA8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670381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pl-PL" smtClean="0"/>
              <a:t>2017-05-24</a:t>
            </a:r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8C32A6-F207-4A60-9F45-3B66344C4A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365706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35020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11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34674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12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8696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13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0830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14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61210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15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8982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16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60266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17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66174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18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86990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19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74933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20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5649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3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81118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21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06789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22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82025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23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4760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4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3949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5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3933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6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3933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7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10674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8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10674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9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1067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C32A6-F207-4A60-9F45-3B66344C4A8C}" type="slidenum">
              <a:rPr lang="pl-PL" smtClean="0"/>
              <a:t>10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pl-PL" smtClean="0"/>
              <a:t>2017-05-24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1067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2288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7808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014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7570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1834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1219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0357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2231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4276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4817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7141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24-05-2017</a:t>
            </a: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31F6D-9659-4957-9BA3-F474499073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2374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imr.gov.pl/" TargetMode="External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hyperlink" Target="http://www.mojregion.eu/" TargetMode="External"/><Relationship Id="rId4" Type="http://schemas.openxmlformats.org/officeDocument/2006/relationships/hyperlink" Target="http://trzydoliny.eu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30679" y="1234342"/>
            <a:ext cx="9845042" cy="4480658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S</a:t>
            </a:r>
            <a:r>
              <a:rPr lang="pl-PL" sz="3600" b="1" dirty="0" smtClean="0">
                <a:latin typeface="Century Gothic" panose="020B0502020202020204" pitchFamily="34" charset="0"/>
              </a:rPr>
              <a:t>zkolenie dla potencjalnych beneficjentów ostatecznych</a:t>
            </a:r>
            <a:br>
              <a:rPr lang="pl-PL" sz="3600" b="1" dirty="0" smtClean="0">
                <a:latin typeface="Century Gothic" panose="020B0502020202020204" pitchFamily="34" charset="0"/>
              </a:rPr>
            </a:br>
            <a:r>
              <a:rPr lang="pl-PL" sz="3200" b="1" dirty="0" smtClean="0">
                <a:latin typeface="Century Gothic" panose="020B0502020202020204" pitchFamily="34" charset="0"/>
              </a:rPr>
              <a:t/>
            </a:r>
            <a:br>
              <a:rPr lang="pl-PL" sz="3200" b="1" dirty="0" smtClean="0">
                <a:latin typeface="Century Gothic" panose="020B0502020202020204" pitchFamily="34" charset="0"/>
              </a:rPr>
            </a:br>
            <a:r>
              <a:rPr lang="pl-PL" sz="3600" b="1" dirty="0" smtClean="0">
                <a:latin typeface="Century Gothic" panose="020B0502020202020204" pitchFamily="34" charset="0"/>
              </a:rPr>
              <a:t>    </a:t>
            </a:r>
            <a:r>
              <a:rPr lang="pl-PL" sz="3200" b="1" dirty="0" smtClean="0">
                <a:latin typeface="Century Gothic" panose="020B0502020202020204" pitchFamily="34" charset="0"/>
              </a:rPr>
              <a:t/>
            </a:r>
            <a:br>
              <a:rPr lang="pl-PL" sz="3200" b="1" dirty="0" smtClean="0">
                <a:latin typeface="Century Gothic" panose="020B0502020202020204" pitchFamily="34" charset="0"/>
              </a:rPr>
            </a:br>
            <a:endParaRPr lang="pl-PL" sz="3200" b="1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17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2316480"/>
            <a:ext cx="9721532" cy="975360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 smtClean="0">
                <a:latin typeface="Century Gothic" panose="020B0502020202020204" pitchFamily="34" charset="0"/>
              </a:rPr>
              <a:t>Dostępne środki w ramach planowanego naboru</a:t>
            </a:r>
            <a:br>
              <a:rPr lang="pl-PL" sz="2800" b="1" dirty="0" smtClean="0">
                <a:latin typeface="Century Gothic" panose="020B0502020202020204" pitchFamily="34" charset="0"/>
              </a:rPr>
            </a:br>
            <a:endParaRPr lang="pl-PL" sz="4400" b="1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71600" y="2621280"/>
            <a:ext cx="9433561" cy="166116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2800" dirty="0" smtClean="0">
                <a:latin typeface="Century Gothic" panose="020B0502020202020204" pitchFamily="34" charset="0"/>
              </a:rPr>
              <a:t>Przetwórstwo rolno-spożywcze – 400.000 zł</a:t>
            </a:r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703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4400" b="1" dirty="0" smtClean="0"/>
              <a:t>Uzyskanie </a:t>
            </a:r>
            <a:r>
              <a:rPr lang="pl-PL" sz="4400" b="1" dirty="0"/>
              <a:t>nr potencjalnego beneficjenta w BP ARiMR w Bydgoszczy</a:t>
            </a: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713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4400" b="1" dirty="0"/>
              <a:t>Wypełnienie wniosku, BP i skompletowanie załączników - WSZYSTKICH</a:t>
            </a: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845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4400" b="1" dirty="0"/>
              <a:t>Złożenie </a:t>
            </a:r>
            <a:r>
              <a:rPr lang="pl-PL" sz="4400" b="1" dirty="0" smtClean="0"/>
              <a:t>wniosku </a:t>
            </a:r>
            <a:r>
              <a:rPr lang="pl-PL" sz="4400" b="1" dirty="0"/>
              <a:t>do </a:t>
            </a:r>
            <a:r>
              <a:rPr lang="pl-PL" sz="4400" b="1" dirty="0" smtClean="0"/>
              <a:t>LGD</a:t>
            </a:r>
          </a:p>
          <a:p>
            <a:pPr marL="0" lvl="0" indent="0" algn="ctr">
              <a:buNone/>
            </a:pP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18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4400" b="1" dirty="0" smtClean="0"/>
              <a:t>Ocena </a:t>
            </a:r>
            <a:r>
              <a:rPr lang="pl-PL" sz="4400" b="1" dirty="0"/>
              <a:t>wniosku </a:t>
            </a:r>
            <a:r>
              <a:rPr lang="pl-PL" sz="4400" b="1" dirty="0" smtClean="0"/>
              <a:t>przez </a:t>
            </a:r>
            <a:r>
              <a:rPr lang="pl-PL" sz="4400" b="1" dirty="0"/>
              <a:t>LGD</a:t>
            </a: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58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4400" b="1" dirty="0"/>
              <a:t>Przekazanie </a:t>
            </a:r>
            <a:r>
              <a:rPr lang="pl-PL" sz="4400" b="1" dirty="0" smtClean="0"/>
              <a:t>wniosku przez LGD do UM, jego ocena, </a:t>
            </a:r>
            <a:r>
              <a:rPr lang="pl-PL" sz="4400" b="1" dirty="0"/>
              <a:t>uzupełnienia i podpisanie umowy</a:t>
            </a:r>
            <a:endParaRPr lang="pl-PL" sz="4400" dirty="0"/>
          </a:p>
          <a:p>
            <a:pPr marL="0" lvl="0" indent="0" algn="ctr">
              <a:buNone/>
            </a:pP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677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4400" b="1" dirty="0" smtClean="0"/>
              <a:t>Postępowanie </a:t>
            </a:r>
            <a:r>
              <a:rPr lang="pl-PL" sz="4400" b="1" dirty="0"/>
              <a:t>ofertowe dla pozycji o wartości powyżej 20 000 zł netto – nie dotyczy rozpoczynających </a:t>
            </a:r>
            <a:r>
              <a:rPr lang="pl-PL" sz="4400" b="1" dirty="0" smtClean="0"/>
              <a:t>działalność</a:t>
            </a: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790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4400" b="1" dirty="0" smtClean="0"/>
              <a:t>Postępowanie </a:t>
            </a:r>
            <a:r>
              <a:rPr lang="pl-PL" sz="4400" b="1" dirty="0"/>
              <a:t>ofertowe dla pozycji o wartości powyżej 20 000 zł netto – nie dotyczy rozpoczynających </a:t>
            </a:r>
            <a:r>
              <a:rPr lang="pl-PL" sz="4400" b="1" dirty="0" smtClean="0"/>
              <a:t>działalność</a:t>
            </a: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557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4400" b="1" dirty="0"/>
              <a:t>Realizacja operacji w ciągu: do 2 lat od zawarcia umowy</a:t>
            </a: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504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4400" b="1" dirty="0"/>
              <a:t>Złożenie wniosków o płatność</a:t>
            </a: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180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481" y="185610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b="1" dirty="0">
                <a:latin typeface="Century Gothic" panose="020B0502020202020204" pitchFamily="34" charset="0"/>
              </a:rPr>
              <a:t/>
            </a:r>
            <a:br>
              <a:rPr lang="pl-PL" b="1" dirty="0">
                <a:latin typeface="Century Gothic" panose="020B0502020202020204" pitchFamily="34" charset="0"/>
              </a:rPr>
            </a:br>
            <a:r>
              <a:rPr lang="pl-PL" sz="3200" b="1" dirty="0">
                <a:latin typeface="Century Gothic" panose="020B0502020202020204" pitchFamily="34" charset="0"/>
              </a:rPr>
              <a:t> „Rozwoju przetwórstwa </a:t>
            </a:r>
            <a:r>
              <a:rPr lang="pl-PL" sz="3200" b="1" dirty="0" smtClean="0">
                <a:latin typeface="Century Gothic" panose="020B0502020202020204" pitchFamily="34" charset="0"/>
              </a:rPr>
              <a:t>rolno-spożywczego-</a:t>
            </a:r>
          </a:p>
          <a:p>
            <a:pPr marL="0" indent="0" algn="ctr">
              <a:buNone/>
            </a:pPr>
            <a:r>
              <a:rPr lang="pl-PL" sz="3200" b="1" dirty="0" smtClean="0">
                <a:latin typeface="Century Gothic" panose="020B0502020202020204" pitchFamily="34" charset="0"/>
              </a:rPr>
              <a:t>tworzenie </a:t>
            </a:r>
            <a:r>
              <a:rPr lang="pl-PL" sz="3200" b="1" dirty="0">
                <a:latin typeface="Century Gothic" panose="020B0502020202020204" pitchFamily="34" charset="0"/>
              </a:rPr>
              <a:t>lub rozwój inkubatorów przetwórstwa </a:t>
            </a:r>
            <a:endParaRPr lang="pl-PL" sz="3200" b="1" dirty="0" smtClean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pl-PL" sz="3200" b="1" dirty="0" smtClean="0">
                <a:latin typeface="Century Gothic" panose="020B0502020202020204" pitchFamily="34" charset="0"/>
              </a:rPr>
              <a:t>lokalnego </a:t>
            </a:r>
            <a:r>
              <a:rPr lang="pl-PL" sz="3200" b="1" dirty="0">
                <a:latin typeface="Century Gothic" panose="020B0502020202020204" pitchFamily="34" charset="0"/>
              </a:rPr>
              <a:t>produktów rolnych</a:t>
            </a:r>
            <a:r>
              <a:rPr lang="pl-PL" sz="3200" b="1" dirty="0" smtClean="0">
                <a:latin typeface="Century Gothic" panose="020B0502020202020204" pitchFamily="34" charset="0"/>
              </a:rPr>
              <a:t>”</a:t>
            </a:r>
            <a:r>
              <a:rPr lang="pl-PL" sz="3200" b="1" dirty="0">
                <a:latin typeface="Century Gothic" panose="020B0502020202020204" pitchFamily="34" charset="0"/>
              </a:rPr>
              <a:t/>
            </a:r>
            <a:br>
              <a:rPr lang="pl-PL" sz="3200" b="1" dirty="0">
                <a:latin typeface="Century Gothic" panose="020B0502020202020204" pitchFamily="34" charset="0"/>
              </a:rPr>
            </a:br>
            <a:endParaRPr lang="pl-PL" sz="32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285" y="449435"/>
            <a:ext cx="8162633" cy="1226868"/>
          </a:xfrm>
          <a:prstGeom prst="rect">
            <a:avLst/>
          </a:prstGeom>
        </p:spPr>
      </p:pic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960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Century Gothic" panose="020B0502020202020204" pitchFamily="34" charset="0"/>
              </a:rPr>
              <a:t>KROK PO KROKU DLA KAŻDEGO BENEFICJENTA</a:t>
            </a:r>
            <a:endParaRPr lang="pl-PL" sz="3600" dirty="0">
              <a:latin typeface="Century Gothic" panose="020B0502020202020204" pitchFamily="34" charset="0"/>
            </a:endParaRP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9789" y="2841524"/>
            <a:ext cx="10515600" cy="187796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l-PL" sz="4400" b="1" dirty="0"/>
              <a:t>Utrzymanie zobowiązań TRWAŁOŚCI operacji, utrzymania </a:t>
            </a:r>
            <a:r>
              <a:rPr lang="pl-PL" sz="4400" b="1" dirty="0" smtClean="0"/>
              <a:t>ETATÓW.</a:t>
            </a:r>
            <a:endParaRPr lang="pl-PL" sz="4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508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r>
              <a:rPr lang="pl-PL" sz="3600" b="1" dirty="0"/>
              <a:t>lista załączników dodatkowych wymaganych przez LGD</a:t>
            </a:r>
            <a:endParaRPr lang="pl-PL" sz="36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6" name="Symbol zastępczy zawartości 10"/>
          <p:cNvSpPr>
            <a:spLocks noGrp="1"/>
          </p:cNvSpPr>
          <p:nvPr>
            <p:ph sz="half" idx="2"/>
          </p:nvPr>
        </p:nvSpPr>
        <p:spPr>
          <a:xfrm>
            <a:off x="838198" y="2094785"/>
            <a:ext cx="10515600" cy="3814402"/>
          </a:xfrm>
        </p:spPr>
        <p:txBody>
          <a:bodyPr>
            <a:noAutofit/>
          </a:bodyPr>
          <a:lstStyle/>
          <a:p>
            <a:pPr lvl="0"/>
            <a:r>
              <a:rPr lang="pl-PL" sz="2200" dirty="0"/>
              <a:t>Dokumenty potwierdzające wysokość planowanych do poniesienia kosztów kwalifikowanych.</a:t>
            </a:r>
          </a:p>
          <a:p>
            <a:pPr lvl="0"/>
            <a:r>
              <a:rPr lang="pl-PL" sz="2200" dirty="0"/>
              <a:t>Wersja elektroniczna wypełnionego formularza wniosku o przyznanie pomocy </a:t>
            </a:r>
            <a:r>
              <a:rPr lang="pl-PL" sz="2200" dirty="0" smtClean="0"/>
              <a:t>(CD</a:t>
            </a:r>
            <a:r>
              <a:rPr lang="pl-PL" sz="2200" dirty="0"/>
              <a:t>)</a:t>
            </a:r>
          </a:p>
          <a:p>
            <a:pPr lvl="0"/>
            <a:r>
              <a:rPr lang="pl-PL" sz="2200" dirty="0"/>
              <a:t>Wersja elektroniczna wypełnionego formularza biznesplanu (CD)</a:t>
            </a:r>
          </a:p>
          <a:p>
            <a:pPr lvl="0"/>
            <a:r>
              <a:rPr lang="pl-PL" sz="2200" dirty="0"/>
              <a:t>Dla inwestycji budowlanych dokument potwierdzający brak obowiązku opracowania uwarunkowań środowiskowych.</a:t>
            </a:r>
          </a:p>
          <a:p>
            <a:pPr lvl="0"/>
            <a:r>
              <a:rPr lang="pl-PL" sz="2200" dirty="0"/>
              <a:t>Uzasadnienie zgodności operacji z celami </a:t>
            </a:r>
            <a:r>
              <a:rPr lang="pl-PL" sz="2200" dirty="0" smtClean="0"/>
              <a:t>przekrojowymi – Opis operacji</a:t>
            </a:r>
            <a:endParaRPr lang="pl-PL" sz="2200" dirty="0"/>
          </a:p>
          <a:p>
            <a:pPr lvl="0"/>
            <a:r>
              <a:rPr lang="pl-PL" sz="2200" dirty="0"/>
              <a:t>Opinia uprawnionego organu o kwalifikowalności podatku VAT (dla inwestycji rozliczanych w kwotach brutto)</a:t>
            </a:r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352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494503"/>
            <a:ext cx="9144000" cy="4296697"/>
          </a:xfrm>
        </p:spPr>
        <p:txBody>
          <a:bodyPr>
            <a:noAutofit/>
          </a:bodyPr>
          <a:lstStyle/>
          <a:p>
            <a:r>
              <a:rPr lang="pl-PL" sz="3200" b="1" dirty="0" smtClean="0">
                <a:latin typeface="Century Gothic" panose="020B0502020202020204" pitchFamily="34" charset="0"/>
              </a:rPr>
              <a:t>Formularze wniosku i biznesplanu dostępne są na </a:t>
            </a:r>
            <a:r>
              <a:rPr lang="pl-PL" sz="3200" b="1" dirty="0">
                <a:latin typeface="Century Gothic" panose="020B0502020202020204" pitchFamily="34" charset="0"/>
              </a:rPr>
              <a:t>stronach</a:t>
            </a:r>
            <a:r>
              <a:rPr lang="pl-PL" sz="3200" b="1" dirty="0" smtClean="0">
                <a:latin typeface="Century Gothic" panose="020B0502020202020204" pitchFamily="34" charset="0"/>
              </a:rPr>
              <a:t>:</a:t>
            </a:r>
            <a:br>
              <a:rPr lang="pl-PL" sz="3200" b="1" dirty="0" smtClean="0">
                <a:latin typeface="Century Gothic" panose="020B0502020202020204" pitchFamily="34" charset="0"/>
              </a:rPr>
            </a:br>
            <a:r>
              <a:rPr lang="pl-PL" sz="3200" b="1" u="sng" dirty="0">
                <a:latin typeface="Century Gothic" panose="020B0502020202020204" pitchFamily="34" charset="0"/>
              </a:rPr>
              <a:t/>
            </a:r>
            <a:br>
              <a:rPr lang="pl-PL" sz="3200" b="1" u="sng" dirty="0">
                <a:latin typeface="Century Gothic" panose="020B0502020202020204" pitchFamily="34" charset="0"/>
              </a:rPr>
            </a:br>
            <a:r>
              <a:rPr lang="pl-PL" sz="3200" b="1" u="sng" dirty="0">
                <a:latin typeface="Century Gothic" panose="020B0502020202020204" pitchFamily="34" charset="0"/>
                <a:hlinkClick r:id="rId3"/>
              </a:rPr>
              <a:t>http://</a:t>
            </a:r>
            <a:r>
              <a:rPr lang="pl-PL" sz="3200" b="1" u="sng" dirty="0" smtClean="0">
                <a:latin typeface="Century Gothic" panose="020B0502020202020204" pitchFamily="34" charset="0"/>
                <a:hlinkClick r:id="rId3"/>
              </a:rPr>
              <a:t>www.arimr.gov.pl</a:t>
            </a:r>
            <a:r>
              <a:rPr lang="pl-PL" sz="3200" b="1" u="sng" dirty="0" smtClean="0">
                <a:latin typeface="Century Gothic" panose="020B0502020202020204" pitchFamily="34" charset="0"/>
              </a:rPr>
              <a:t/>
            </a:r>
            <a:br>
              <a:rPr lang="pl-PL" sz="3200" b="1" u="sng" dirty="0" smtClean="0">
                <a:latin typeface="Century Gothic" panose="020B0502020202020204" pitchFamily="34" charset="0"/>
              </a:rPr>
            </a:br>
            <a:r>
              <a:rPr lang="pl-PL" sz="3200" b="1" u="sng" dirty="0">
                <a:latin typeface="Century Gothic" panose="020B0502020202020204" pitchFamily="34" charset="0"/>
              </a:rPr>
              <a:t/>
            </a:r>
            <a:br>
              <a:rPr lang="pl-PL" sz="3200" b="1" u="sng" dirty="0">
                <a:latin typeface="Century Gothic" panose="020B0502020202020204" pitchFamily="34" charset="0"/>
              </a:rPr>
            </a:br>
            <a:r>
              <a:rPr lang="pl-PL" sz="3200" b="1" u="sng" dirty="0">
                <a:latin typeface="Century Gothic" panose="020B0502020202020204" pitchFamily="34" charset="0"/>
                <a:hlinkClick r:id="rId4"/>
              </a:rPr>
              <a:t>http://</a:t>
            </a:r>
            <a:r>
              <a:rPr lang="pl-PL" sz="3200" b="1" u="sng" dirty="0" smtClean="0">
                <a:latin typeface="Century Gothic" panose="020B0502020202020204" pitchFamily="34" charset="0"/>
                <a:hlinkClick r:id="rId4"/>
              </a:rPr>
              <a:t>trzydoliny.eu</a:t>
            </a:r>
            <a:r>
              <a:rPr lang="pl-PL" sz="3200" b="1" u="sng" dirty="0">
                <a:latin typeface="Century Gothic" panose="020B0502020202020204" pitchFamily="34" charset="0"/>
              </a:rPr>
              <a:t/>
            </a:r>
            <a:br>
              <a:rPr lang="pl-PL" sz="3200" b="1" u="sng" dirty="0">
                <a:latin typeface="Century Gothic" panose="020B0502020202020204" pitchFamily="34" charset="0"/>
              </a:rPr>
            </a:br>
            <a:r>
              <a:rPr lang="pl-PL" sz="3200" b="1" u="sng" dirty="0" smtClean="0">
                <a:latin typeface="Century Gothic" panose="020B0502020202020204" pitchFamily="34" charset="0"/>
              </a:rPr>
              <a:t/>
            </a:r>
            <a:br>
              <a:rPr lang="pl-PL" sz="3200" b="1" u="sng" dirty="0" smtClean="0">
                <a:latin typeface="Century Gothic" panose="020B0502020202020204" pitchFamily="34" charset="0"/>
              </a:rPr>
            </a:br>
            <a:r>
              <a:rPr lang="pl-PL" sz="3200" b="1" u="sng" dirty="0" smtClean="0">
                <a:latin typeface="Century Gothic" panose="020B0502020202020204" pitchFamily="34" charset="0"/>
                <a:hlinkClick r:id="rId5"/>
              </a:rPr>
              <a:t>http</a:t>
            </a:r>
            <a:r>
              <a:rPr lang="pl-PL" sz="3200" b="1" u="sng" dirty="0">
                <a:latin typeface="Century Gothic" panose="020B0502020202020204" pitchFamily="34" charset="0"/>
                <a:hlinkClick r:id="rId5"/>
              </a:rPr>
              <a:t>://</a:t>
            </a:r>
            <a:r>
              <a:rPr lang="pl-PL" sz="3200" b="1" u="sng" dirty="0" smtClean="0">
                <a:latin typeface="Century Gothic" panose="020B0502020202020204" pitchFamily="34" charset="0"/>
                <a:hlinkClick r:id="rId5"/>
              </a:rPr>
              <a:t>www.mojregion.eu</a:t>
            </a:r>
            <a:r>
              <a:rPr lang="pl-PL" sz="3200" b="1" u="sng" dirty="0" smtClean="0">
                <a:latin typeface="Century Gothic" panose="020B0502020202020204" pitchFamily="34" charset="0"/>
              </a:rPr>
              <a:t/>
            </a:r>
            <a:br>
              <a:rPr lang="pl-PL" sz="3200" b="1" u="sng" dirty="0" smtClean="0">
                <a:latin typeface="Century Gothic" panose="020B0502020202020204" pitchFamily="34" charset="0"/>
              </a:rPr>
            </a:br>
            <a:endParaRPr lang="pl-PL" sz="32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771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494503"/>
            <a:ext cx="9144000" cy="412905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l-PL" sz="4400" b="1" dirty="0" smtClean="0">
                <a:latin typeface="Century Gothic" panose="020B0502020202020204" pitchFamily="34" charset="0"/>
              </a:rPr>
              <a:t>DZIĘKUJĘ ZA UWAGĘ</a:t>
            </a:r>
            <a:br>
              <a:rPr lang="pl-PL" sz="4400" b="1" dirty="0" smtClean="0">
                <a:latin typeface="Century Gothic" panose="020B0502020202020204" pitchFamily="34" charset="0"/>
              </a:rPr>
            </a:br>
            <a:r>
              <a:rPr lang="pl-PL" sz="4400" b="1" dirty="0" smtClean="0">
                <a:latin typeface="Century Gothic" panose="020B0502020202020204" pitchFamily="34" charset="0"/>
              </a:rPr>
              <a:t/>
            </a:r>
            <a:br>
              <a:rPr lang="pl-PL" sz="4400" b="1" dirty="0" smtClean="0">
                <a:latin typeface="Century Gothic" panose="020B0502020202020204" pitchFamily="34" charset="0"/>
              </a:rPr>
            </a:br>
            <a:r>
              <a:rPr lang="pl-PL" sz="4400" dirty="0" smtClean="0">
                <a:latin typeface="Century Gothic" panose="020B0502020202020204" pitchFamily="34" charset="0"/>
              </a:rPr>
              <a:t>Joanna Radtke</a:t>
            </a:r>
            <a:br>
              <a:rPr lang="pl-PL" sz="4400" dirty="0" smtClean="0">
                <a:latin typeface="Century Gothic" panose="020B0502020202020204" pitchFamily="34" charset="0"/>
              </a:rPr>
            </a:br>
            <a:r>
              <a:rPr lang="pl-PL" sz="4400" dirty="0" smtClean="0">
                <a:latin typeface="Century Gothic" panose="020B0502020202020204" pitchFamily="34" charset="0"/>
              </a:rPr>
              <a:t>tel. Biuro LGD Trzy Doliny</a:t>
            </a:r>
            <a:br>
              <a:rPr lang="pl-PL" sz="4400" dirty="0" smtClean="0">
                <a:latin typeface="Century Gothic" panose="020B0502020202020204" pitchFamily="34" charset="0"/>
              </a:rPr>
            </a:br>
            <a:r>
              <a:rPr lang="pl-PL" sz="4400" dirty="0" smtClean="0">
                <a:latin typeface="Century Gothic" panose="020B0502020202020204" pitchFamily="34" charset="0"/>
              </a:rPr>
              <a:t>+ 48 52 55 11 687</a:t>
            </a:r>
            <a:br>
              <a:rPr lang="pl-PL" sz="4400" dirty="0" smtClean="0">
                <a:latin typeface="Century Gothic" panose="020B0502020202020204" pitchFamily="34" charset="0"/>
              </a:rPr>
            </a:br>
            <a:endParaRPr lang="pl-PL" sz="3200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215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771136"/>
            <a:ext cx="9144000" cy="3410465"/>
          </a:xfrm>
        </p:spPr>
        <p:txBody>
          <a:bodyPr>
            <a:noAutofit/>
          </a:bodyPr>
          <a:lstStyle/>
          <a:p>
            <a:r>
              <a:rPr lang="pl-PL" sz="4000" b="1" dirty="0" smtClean="0">
                <a:latin typeface="Century Gothic" panose="020B0502020202020204" pitchFamily="34" charset="0"/>
              </a:rPr>
              <a:t>CEL SPOTKANIA</a:t>
            </a:r>
            <a:br>
              <a:rPr lang="pl-PL" sz="4000" b="1" dirty="0" smtClean="0">
                <a:latin typeface="Century Gothic" panose="020B0502020202020204" pitchFamily="34" charset="0"/>
              </a:rPr>
            </a:br>
            <a:r>
              <a:rPr lang="pl-PL" sz="4000" b="1" dirty="0" smtClean="0">
                <a:latin typeface="Century Gothic" panose="020B0502020202020204" pitchFamily="34" charset="0"/>
              </a:rPr>
              <a:t/>
            </a:r>
            <a:br>
              <a:rPr lang="pl-PL" sz="4000" b="1" dirty="0" smtClean="0">
                <a:latin typeface="Century Gothic" panose="020B0502020202020204" pitchFamily="34" charset="0"/>
              </a:rPr>
            </a:br>
            <a:r>
              <a:rPr lang="pl-PL" sz="4000" b="1" dirty="0" smtClean="0">
                <a:latin typeface="Century Gothic" panose="020B0502020202020204" pitchFamily="34" charset="0"/>
              </a:rPr>
              <a:t>zapoznanie uczestników z dostępnymi formami wsparcia,</a:t>
            </a:r>
            <a:br>
              <a:rPr lang="pl-PL" sz="4000" b="1" dirty="0" smtClean="0">
                <a:latin typeface="Century Gothic" panose="020B0502020202020204" pitchFamily="34" charset="0"/>
              </a:rPr>
            </a:br>
            <a:r>
              <a:rPr lang="pl-PL" sz="4000" b="1" dirty="0" smtClean="0">
                <a:latin typeface="Century Gothic" panose="020B0502020202020204" pitchFamily="34" charset="0"/>
              </a:rPr>
              <a:t> zasadami wypełniania formularzy wniosku i BP dla wybranych działań PROW</a:t>
            </a:r>
            <a:endParaRPr lang="pl-PL" sz="4000" b="1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880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2340078"/>
            <a:ext cx="9144000" cy="2605549"/>
          </a:xfrm>
        </p:spPr>
        <p:txBody>
          <a:bodyPr>
            <a:noAutofit/>
          </a:bodyPr>
          <a:lstStyle/>
          <a:p>
            <a:r>
              <a:rPr lang="pl-PL" sz="3600" b="1" dirty="0" smtClean="0">
                <a:latin typeface="Century Gothic" panose="020B0502020202020204" pitchFamily="34" charset="0"/>
              </a:rPr>
              <a:t>Informacje wstępne: ok. 60 minut</a:t>
            </a:r>
            <a:br>
              <a:rPr lang="pl-PL" sz="3600" b="1" dirty="0" smtClean="0">
                <a:latin typeface="Century Gothic" panose="020B0502020202020204" pitchFamily="34" charset="0"/>
              </a:rPr>
            </a:br>
            <a:r>
              <a:rPr lang="pl-PL" sz="3600" b="1" dirty="0" smtClean="0">
                <a:latin typeface="Century Gothic" panose="020B0502020202020204" pitchFamily="34" charset="0"/>
              </a:rPr>
              <a:t>Omówienie WOPP i BP – około 120 minut</a:t>
            </a:r>
            <a:br>
              <a:rPr lang="pl-PL" sz="3600" b="1" dirty="0" smtClean="0">
                <a:latin typeface="Century Gothic" panose="020B0502020202020204" pitchFamily="34" charset="0"/>
              </a:rPr>
            </a:br>
            <a:r>
              <a:rPr lang="pl-PL" sz="3600" b="1" dirty="0" smtClean="0">
                <a:latin typeface="Century Gothic" panose="020B0502020202020204" pitchFamily="34" charset="0"/>
              </a:rPr>
              <a:t>przerwy – 15 minut co godzinę</a:t>
            </a:r>
            <a:r>
              <a:rPr lang="pl-PL" sz="3200" b="1" dirty="0" smtClean="0">
                <a:latin typeface="Century Gothic" panose="020B0502020202020204" pitchFamily="34" charset="0"/>
              </a:rPr>
              <a:t/>
            </a:r>
            <a:br>
              <a:rPr lang="pl-PL" sz="3200" b="1" dirty="0" smtClean="0">
                <a:latin typeface="Century Gothic" panose="020B0502020202020204" pitchFamily="34" charset="0"/>
              </a:rPr>
            </a:br>
            <a:endParaRPr lang="pl-PL" sz="3200" b="1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247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494504"/>
            <a:ext cx="9144000" cy="3854245"/>
          </a:xfrm>
        </p:spPr>
        <p:txBody>
          <a:bodyPr>
            <a:noAutofit/>
          </a:bodyPr>
          <a:lstStyle/>
          <a:p>
            <a:r>
              <a:rPr lang="pl-PL" sz="44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PAMIĘTAJ</a:t>
            </a:r>
            <a:r>
              <a:rPr lang="pl-PL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/>
            </a:r>
            <a:br>
              <a:rPr lang="pl-PL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pl-PL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 </a:t>
            </a:r>
            <a:r>
              <a:rPr lang="pl-PL" sz="3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OTRZYMANIE </a:t>
            </a:r>
            <a:r>
              <a:rPr lang="pl-PL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MATERIAŁÓW INFORMACYJNYCH NIE </a:t>
            </a:r>
            <a:r>
              <a:rPr lang="pl-PL" sz="3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ZWALNIA</a:t>
            </a:r>
            <a:r>
              <a:rPr lang="pl-PL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/>
            </a:r>
            <a:br>
              <a:rPr lang="pl-PL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pl-PL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Z </a:t>
            </a:r>
            <a:r>
              <a:rPr lang="pl-PL" sz="3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OBOWIĄZKU SAMODZIELNEGO</a:t>
            </a:r>
            <a:r>
              <a:rPr lang="pl-PL" sz="3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, RZETELNEGO ZAPOZNANIA SIĘ Z OPUBLIKOWANYMI FORMULARZAMI, ZAŁĄCZNIKAMI, ORAZ INSTRUKCJAMI</a:t>
            </a:r>
            <a:endParaRPr lang="pl-PL" sz="32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777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494504"/>
            <a:ext cx="9144000" cy="3854245"/>
          </a:xfrm>
        </p:spPr>
        <p:txBody>
          <a:bodyPr>
            <a:noAutofit/>
          </a:bodyPr>
          <a:lstStyle/>
          <a:p>
            <a:r>
              <a:rPr lang="pl-PL" sz="2800" b="1" u="sng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Podstawa prawna: </a:t>
            </a:r>
            <a:br>
              <a:rPr lang="pl-PL" sz="2800" b="1" u="sng" dirty="0" smtClean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pl-PL" sz="28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/>
            </a:r>
            <a:br>
              <a:rPr lang="pl-PL" sz="28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pl-PL" sz="2800" dirty="0" smtClean="0"/>
              <a:t>rozporządzenie  Ministra Rolnictwa i Rozwoju Wsi z dnia 24</a:t>
            </a: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 smtClean="0"/>
              <a:t>września 2015r. w sprawie szczegółowych warunków i trybu przyznawania pomocy finansowej w ramach poddziałania „Wsparcie na wdrażanie operacji w ramach strategii rozwoju lokalnego kierowanego przez społeczność” objętego Programem Rozwoju</a:t>
            </a:r>
            <a:r>
              <a:rPr lang="pl-PL" sz="2800" dirty="0"/>
              <a:t> </a:t>
            </a:r>
            <a:r>
              <a:rPr lang="pl-PL" sz="2800" dirty="0" smtClean="0"/>
              <a:t>Obszarów Wiejskich na lata 2014 - 2020 (Dz.U.poz.1570 z </a:t>
            </a:r>
            <a:r>
              <a:rPr lang="pl-PL" sz="2800" dirty="0" err="1"/>
              <a:t>późn</a:t>
            </a:r>
            <a:r>
              <a:rPr lang="pl-PL" sz="2800" dirty="0"/>
              <a:t>. zm</a:t>
            </a:r>
            <a:r>
              <a:rPr lang="pl-PL" sz="2800" dirty="0" smtClean="0"/>
              <a:t>.)</a:t>
            </a:r>
            <a:endParaRPr lang="pl-PL" sz="28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24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707462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CEL - </a:t>
            </a:r>
            <a:r>
              <a:rPr lang="pl-PL" sz="2800" b="1" dirty="0" smtClean="0">
                <a:latin typeface="Century Gothic" panose="020B0502020202020204" pitchFamily="34" charset="0"/>
              </a:rPr>
              <a:t>rozwoju przetwórstwa rolno-spożywczego</a:t>
            </a:r>
            <a:r>
              <a:rPr lang="pl-PL" sz="2800" b="1" dirty="0">
                <a:latin typeface="Century Gothic" panose="020B0502020202020204" pitchFamily="34" charset="0"/>
              </a:rPr>
              <a:t> </a:t>
            </a:r>
            <a:endParaRPr lang="pl-PL" sz="4400" b="1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2" name="Symbol zastępczy tekstu 1"/>
          <p:cNvSpPr>
            <a:spLocks noGrp="1"/>
          </p:cNvSpPr>
          <p:nvPr>
            <p:ph type="body" idx="1"/>
          </p:nvPr>
        </p:nvSpPr>
        <p:spPr>
          <a:xfrm>
            <a:off x="692785" y="2529840"/>
            <a:ext cx="10127618" cy="2621281"/>
          </a:xfrm>
        </p:spPr>
        <p:txBody>
          <a:bodyPr>
            <a:normAutofit/>
          </a:bodyPr>
          <a:lstStyle/>
          <a:p>
            <a:pPr algn="ctr"/>
            <a:r>
              <a:rPr lang="pl-PL" sz="3600" dirty="0" smtClean="0"/>
              <a:t>Tworzenie lub rozwijanie ogólnodostępnych i </a:t>
            </a:r>
          </a:p>
          <a:p>
            <a:pPr algn="ctr"/>
            <a:r>
              <a:rPr lang="pl-PL" sz="3600" dirty="0" smtClean="0"/>
              <a:t>niekomercyjnych inkubatorów, nienastawionych na </a:t>
            </a:r>
          </a:p>
          <a:p>
            <a:pPr algn="ctr"/>
            <a:r>
              <a:rPr lang="pl-PL" sz="3600" dirty="0" smtClean="0"/>
              <a:t>osiąganie zysku z działalności prowadzonej w </a:t>
            </a:r>
          </a:p>
          <a:p>
            <a:pPr algn="ctr"/>
            <a:r>
              <a:rPr lang="pl-PL" sz="3600" dirty="0" smtClean="0"/>
              <a:t>ramach tych inkubatorów.</a:t>
            </a:r>
            <a:endParaRPr lang="pl-PL" sz="3600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641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2"/>
            <a:ext cx="10515600" cy="1066317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 smtClean="0">
                <a:latin typeface="Century Gothic" panose="020B0502020202020204" pitchFamily="34" charset="0"/>
              </a:rPr>
              <a:t>Rozwój przetwórstwa rolno-spożywczego, rozwój inkubatorów przetwórstwa</a:t>
            </a:r>
            <a:endParaRPr lang="pl-PL" sz="4400" b="1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2" name="Symbol zastępczy tekstu 1"/>
          <p:cNvSpPr>
            <a:spLocks noGrp="1"/>
          </p:cNvSpPr>
          <p:nvPr>
            <p:ph type="body" idx="1"/>
          </p:nvPr>
        </p:nvSpPr>
        <p:spPr>
          <a:xfrm>
            <a:off x="692785" y="2529839"/>
            <a:ext cx="10127618" cy="1737361"/>
          </a:xfrm>
        </p:spPr>
        <p:txBody>
          <a:bodyPr>
            <a:normAutofit/>
          </a:bodyPr>
          <a:lstStyle/>
          <a:p>
            <a:pPr algn="ctr"/>
            <a:r>
              <a:rPr lang="pl-PL" sz="3600" dirty="0" smtClean="0"/>
              <a:t>Z inkubatora korzystają inne podmioty niż </a:t>
            </a:r>
          </a:p>
          <a:p>
            <a:pPr algn="ctr"/>
            <a:r>
              <a:rPr lang="pl-PL" sz="3600" dirty="0" smtClean="0"/>
              <a:t>ubiegający się o przyznanie pomocy</a:t>
            </a:r>
            <a:endParaRPr lang="pl-PL" sz="3600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764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>
          <a:xfrm>
            <a:off x="839789" y="1387323"/>
            <a:ext cx="10515600" cy="1233957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 smtClean="0">
                <a:latin typeface="Century Gothic" panose="020B0502020202020204" pitchFamily="34" charset="0"/>
              </a:rPr>
              <a:t>Poziom dofinansowania</a:t>
            </a:r>
            <a:endParaRPr lang="pl-PL" sz="4400" b="1" dirty="0">
              <a:latin typeface="Century Gothic" panose="020B05020202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685" y="114154"/>
            <a:ext cx="8162633" cy="122686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03" y="5997677"/>
            <a:ext cx="9912194" cy="762000"/>
          </a:xfrm>
          <a:prstGeom prst="rect">
            <a:avLst/>
          </a:prstGeom>
        </p:spPr>
      </p:pic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014682" y="2621281"/>
            <a:ext cx="8912397" cy="2987040"/>
          </a:xfrm>
        </p:spPr>
        <p:txBody>
          <a:bodyPr>
            <a:noAutofit/>
          </a:bodyPr>
          <a:lstStyle/>
          <a:p>
            <a:pPr algn="ctr"/>
            <a:endParaRPr lang="pl-PL" sz="3000" dirty="0"/>
          </a:p>
          <a:p>
            <a:pPr marL="457200" indent="-457200">
              <a:buFontTx/>
              <a:buChar char="-"/>
            </a:pPr>
            <a:r>
              <a:rPr lang="pl-PL" sz="3000" dirty="0" smtClean="0"/>
              <a:t>70</a:t>
            </a:r>
            <a:r>
              <a:rPr lang="pl-PL" sz="3000" dirty="0"/>
              <a:t>% kosztów </a:t>
            </a:r>
            <a:r>
              <a:rPr lang="pl-PL" sz="3000" dirty="0" smtClean="0"/>
              <a:t>kwalifikowanych w przypadku podmiotu wykonującego działalność gospodarczą</a:t>
            </a:r>
          </a:p>
          <a:p>
            <a:pPr marL="457200" indent="-457200">
              <a:buFontTx/>
              <a:buChar char="-"/>
            </a:pPr>
            <a:r>
              <a:rPr lang="pl-PL" sz="3000" dirty="0" smtClean="0"/>
              <a:t>100% kosztów kwalifikowanych w przypadku pozostałych podmiotów</a:t>
            </a:r>
          </a:p>
          <a:p>
            <a:pPr marL="457200" indent="-457200">
              <a:buFontTx/>
              <a:buChar char="-"/>
            </a:pPr>
            <a:r>
              <a:rPr lang="pl-PL" sz="3000" dirty="0" smtClean="0"/>
              <a:t>63,63% kosztów kwalifikowanych w przypadku jednostki sektora finansów publicznych</a:t>
            </a:r>
            <a:endParaRPr lang="pl-PL" sz="3000" dirty="0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smtClean="0"/>
              <a:t>24-05-2017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500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388</Words>
  <Application>Microsoft Office PowerPoint</Application>
  <PresentationFormat>Niestandardowy</PresentationFormat>
  <Paragraphs>119</Paragraphs>
  <Slides>23</Slides>
  <Notes>22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4" baseType="lpstr">
      <vt:lpstr>Motyw pakietu Office</vt:lpstr>
      <vt:lpstr>Szkolenie dla potencjalnych beneficjentów ostatecznych       </vt:lpstr>
      <vt:lpstr> </vt:lpstr>
      <vt:lpstr>CEL SPOTKANIA  zapoznanie uczestników z dostępnymi formami wsparcia,  zasadami wypełniania formularzy wniosku i BP dla wybranych działań PROW</vt:lpstr>
      <vt:lpstr>Informacje wstępne: ok. 60 minut Omówienie WOPP i BP – około 120 minut przerwy – 15 minut co godzinę </vt:lpstr>
      <vt:lpstr>PAMIĘTAJ  OTRZYMANIE MATERIAŁÓW INFORMACYJNYCH NIE ZWALNIA  Z OBOWIĄZKU SAMODZIELNEGO, RZETELNEGO ZAPOZNANIA SIĘ Z OPUBLIKOWANYMI FORMULARZAMI, ZAŁĄCZNIKAMI, ORAZ INSTRUKCJAMI</vt:lpstr>
      <vt:lpstr>Podstawa prawna:   rozporządzenie  Ministra Rolnictwa i Rozwoju Wsi z dnia 24 września 2015r. w sprawie szczegółowych warunków i trybu przyznawania pomocy finansowej w ramach poddziałania „Wsparcie na wdrażanie operacji w ramach strategii rozwoju lokalnego kierowanego przez społeczność” objętego Programem Rozwoju Obszarów Wiejskich na lata 2014 - 2020 (Dz.U.poz.1570 z późn. zm.)</vt:lpstr>
      <vt:lpstr>CEL - rozwoju przetwórstwa rolno-spożywczego </vt:lpstr>
      <vt:lpstr>Rozwój przetwórstwa rolno-spożywczego, rozwój inkubatorów przetwórstwa</vt:lpstr>
      <vt:lpstr>Poziom dofinansowania</vt:lpstr>
      <vt:lpstr>Dostępne środki w ramach planowanego naboru </vt:lpstr>
      <vt:lpstr>KROK PO KROKU DLA KAŻDEGO BENEFICJENTA</vt:lpstr>
      <vt:lpstr>KROK PO KROKU DLA KAŻDEGO BENEFICJENTA</vt:lpstr>
      <vt:lpstr>KROK PO KROKU DLA KAŻDEGO BENEFICJENTA</vt:lpstr>
      <vt:lpstr>KROK PO KROKU DLA KAŻDEGO BENEFICJENTA</vt:lpstr>
      <vt:lpstr>KROK PO KROKU DLA KAŻDEGO BENEFICJENTA</vt:lpstr>
      <vt:lpstr>KROK PO KROKU DLA KAŻDEGO BENEFICJENTA</vt:lpstr>
      <vt:lpstr>KROK PO KROKU DLA KAŻDEGO BENEFICJENTA</vt:lpstr>
      <vt:lpstr>KROK PO KROKU DLA KAŻDEGO BENEFICJENTA</vt:lpstr>
      <vt:lpstr>KROK PO KROKU DLA KAŻDEGO BENEFICJENTA</vt:lpstr>
      <vt:lpstr>KROK PO KROKU DLA KAŻDEGO BENEFICJENTA</vt:lpstr>
      <vt:lpstr>lista załączników dodatkowych wymaganych przez LGD</vt:lpstr>
      <vt:lpstr>Formularze wniosku i biznesplanu dostępne są na stronach:  http://www.arimr.gov.pl  http://trzydoliny.eu  http://www.mojregion.eu </vt:lpstr>
      <vt:lpstr>DZIĘKUJĘ ZA UWAGĘ  Joanna Radtke tel. Biuro LGD Trzy Doliny + 48 52 55 11 687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slajdu</dc:title>
  <dc:creator>Kuba</dc:creator>
  <cp:lastModifiedBy>JR</cp:lastModifiedBy>
  <cp:revision>43</cp:revision>
  <cp:lastPrinted>2017-07-19T08:54:41Z</cp:lastPrinted>
  <dcterms:created xsi:type="dcterms:W3CDTF">2016-11-22T06:33:02Z</dcterms:created>
  <dcterms:modified xsi:type="dcterms:W3CDTF">2017-07-19T08:55:41Z</dcterms:modified>
</cp:coreProperties>
</file>